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4"/>
  </p:notesMasterIdLst>
  <p:sldIdLst>
    <p:sldId id="339" r:id="rId5"/>
    <p:sldId id="332" r:id="rId6"/>
    <p:sldId id="340" r:id="rId7"/>
    <p:sldId id="341" r:id="rId8"/>
    <p:sldId id="360" r:id="rId9"/>
    <p:sldId id="357" r:id="rId10"/>
    <p:sldId id="345" r:id="rId11"/>
    <p:sldId id="352" r:id="rId12"/>
    <p:sldId id="359" r:id="rId13"/>
    <p:sldId id="353" r:id="rId14"/>
    <p:sldId id="354" r:id="rId15"/>
    <p:sldId id="355" r:id="rId16"/>
    <p:sldId id="356" r:id="rId17"/>
    <p:sldId id="342" r:id="rId18"/>
    <p:sldId id="344" r:id="rId19"/>
    <p:sldId id="351" r:id="rId20"/>
    <p:sldId id="343" r:id="rId21"/>
    <p:sldId id="349" r:id="rId22"/>
    <p:sldId id="361" r:id="rId2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BDE"/>
    <a:srgbClr val="B4FFCC"/>
    <a:srgbClr val="A36EC4"/>
    <a:srgbClr val="CAACDD"/>
    <a:srgbClr val="F3C5DA"/>
    <a:srgbClr val="D84C8B"/>
    <a:srgbClr val="E997BC"/>
    <a:srgbClr val="9E814A"/>
    <a:srgbClr val="4866B7"/>
    <a:srgbClr val="703F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913F46-F4AE-4AE9-90B5-283870BF5575}" v="2227" dt="2026-07-08T02:18:12.649"/>
    <p1510:client id="{C55748B9-00C8-4A00-BB42-BD8A986717C9}" v="384" dt="2026-07-07T16:29:27.928"/>
    <p1510:client id="{D21E4CF8-42F0-DD4B-80D2-0D99DEFCA26A}" v="15" dt="2026-07-07T13:13:34.57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0000"/>
  </p:normalViewPr>
  <p:slideViewPr>
    <p:cSldViewPr snapToGrid="0">
      <p:cViewPr varScale="1">
        <p:scale>
          <a:sx n="24" d="100"/>
          <a:sy n="24" d="100"/>
        </p:scale>
        <p:origin x="1046"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1862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US" dirty="0"/>
              </a:p>
            </p:txBody>
          </p:sp>
        </mc:Choice>
        <mc:Fallback xmlns="">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a:latin typeface="Arial" panose="020B0604020202020204" pitchFamily="34" charset="0"/>
                    <a:cs typeface="Arial" panose="020B0604020202020204" pitchFamily="34" charset="0"/>
                  </a:rPr>
                  <a:t>To connect geometric inspection locations to the process signals, we assume that the regional construction defines, for each query part </a:t>
                </a:r>
                <a:r>
                  <a:rPr lang="en-US" i="0" dirty="0">
                    <a:latin typeface="Cambria Math" panose="02040503050406030204" pitchFamily="18" charset="0"/>
                    <a:cs typeface="Arial" panose="020B0604020202020204" pitchFamily="34" charset="0"/>
                  </a:rPr>
                  <a:t>𝑞</a:t>
                </a:r>
                <a:r>
                  <a:rPr lang="en-US">
                    <a:latin typeface="Arial" panose="020B0604020202020204" pitchFamily="34" charset="0"/>
                    <a:cs typeface="Arial" panose="020B0604020202020204" pitchFamily="34" charset="0"/>
                  </a:rPr>
                  <a:t>, signal </a:t>
                </a:r>
                <a:r>
                  <a:rPr lang="en-US" i="0" dirty="0">
                    <a:latin typeface="Cambria Math" panose="02040503050406030204" pitchFamily="18" charset="0"/>
                    <a:cs typeface="Arial" panose="020B0604020202020204" pitchFamily="34" charset="0"/>
                  </a:rPr>
                  <a:t>𝑠</a:t>
                </a:r>
                <a:r>
                  <a:rPr lang="en-US">
                    <a:latin typeface="Arial" panose="020B0604020202020204" pitchFamily="34" charset="0"/>
                    <a:cs typeface="Arial" panose="020B0604020202020204" pitchFamily="34" charset="0"/>
                  </a:rPr>
                  <a:t>, and inspection location </a:t>
                </a:r>
                <a:r>
                  <a:rPr lang="en-US" i="0" dirty="0">
                    <a:latin typeface="Cambria Math" panose="02040503050406030204" pitchFamily="18" charset="0"/>
                    <a:cs typeface="Arial" panose="020B0604020202020204" pitchFamily="34" charset="0"/>
                  </a:rPr>
                  <a:t>𝑡</a:t>
                </a:r>
                <a:r>
                  <a:rPr lang="en-US">
                    <a:latin typeface="Arial" panose="020B0604020202020204" pitchFamily="34" charset="0"/>
                    <a:cs typeface="Arial" panose="020B0604020202020204" pitchFamily="34" charset="0"/>
                  </a:rPr>
                  <a:t>, a local signal-index region </a:t>
                </a:r>
                <a:r>
                  <a:rPr lang="en-US" i="0" dirty="0">
                    <a:latin typeface="Cambria Math" panose="02040503050406030204" pitchFamily="18" charset="0"/>
                    <a:cs typeface="Arial" panose="020B0604020202020204" pitchFamily="34" charset="0"/>
                  </a:rPr>
                  <a:t>ℛ_(</a:t>
                </a:r>
                <a:r>
                  <a:rPr lang="en-US" b="0" i="0" dirty="0">
                    <a:latin typeface="Cambria Math" panose="02040503050406030204" pitchFamily="18" charset="0"/>
                    <a:cs typeface="Arial" panose="020B0604020202020204" pitchFamily="34" charset="0"/>
                  </a:rPr>
                  <a:t>𝑞</a:t>
                </a:r>
                <a:r>
                  <a:rPr lang="en-US" i="0" dirty="0" err="1">
                    <a:latin typeface="Cambria Math" panose="02040503050406030204" pitchFamily="18" charset="0"/>
                    <a:cs typeface="Arial" panose="020B0604020202020204" pitchFamily="34" charset="0"/>
                  </a:rPr>
                  <a:t>,</a:t>
                </a:r>
                <a:r>
                  <a:rPr lang="en-US" b="0" i="0" dirty="0">
                    <a:latin typeface="Cambria Math" panose="02040503050406030204" pitchFamily="18" charset="0"/>
                    <a:cs typeface="Arial" panose="020B0604020202020204" pitchFamily="34" charset="0"/>
                  </a:rPr>
                  <a:t>𝑠</a:t>
                </a:r>
                <a:r>
                  <a:rPr lang="en-US" i="0" dirty="0" err="1">
                    <a:latin typeface="Cambria Math" panose="02040503050406030204" pitchFamily="18" charset="0"/>
                    <a:cs typeface="Arial" panose="020B0604020202020204" pitchFamily="34" charset="0"/>
                  </a:rPr>
                  <a:t>,</a:t>
                </a:r>
                <a:r>
                  <a:rPr lang="en-US" b="0" i="0" dirty="0">
                    <a:latin typeface="Cambria Math" panose="02040503050406030204" pitchFamily="18" charset="0"/>
                    <a:cs typeface="Arial" panose="020B0604020202020204" pitchFamily="34" charset="0"/>
                  </a:rPr>
                  <a:t>𝑡)</a:t>
                </a:r>
                <a:r>
                  <a:rPr lang="en-US" i="0" dirty="0">
                    <a:latin typeface="Cambria Math" panose="02040503050406030204" pitchFamily="18" charset="0"/>
                    <a:cs typeface="Arial" panose="020B0604020202020204" pitchFamily="34" charset="0"/>
                  </a:rPr>
                  <a:t>⊆\{1,…,</a:t>
                </a:r>
                <a:r>
                  <a:rPr lang="en-US" i="0" dirty="0" err="1">
                    <a:latin typeface="Cambria Math" panose="02040503050406030204" pitchFamily="18" charset="0"/>
                    <a:cs typeface="Arial" panose="020B0604020202020204" pitchFamily="34" charset="0"/>
                  </a:rPr>
                  <a:t>𝐿</a:t>
                </a:r>
                <a:r>
                  <a:rPr lang="en-US" i="0" dirty="0">
                    <a:latin typeface="Cambria Math" panose="02040503050406030204" pitchFamily="18" charset="0"/>
                    <a:cs typeface="Arial" panose="020B0604020202020204" pitchFamily="34" charset="0"/>
                  </a:rPr>
                  <a:t>_(</a:t>
                </a:r>
                <a:r>
                  <a:rPr lang="en-US" i="0" dirty="0" err="1">
                    <a:latin typeface="Cambria Math" panose="02040503050406030204" pitchFamily="18" charset="0"/>
                    <a:cs typeface="Arial" panose="020B0604020202020204" pitchFamily="34" charset="0"/>
                  </a:rPr>
                  <a:t>𝑞,𝑠</a:t>
                </a:r>
                <a:r>
                  <a:rPr lang="en-US" i="0" dirty="0">
                    <a:latin typeface="Cambria Math" panose="02040503050406030204" pitchFamily="18" charset="0"/>
                    <a:cs typeface="Arial" panose="020B0604020202020204" pitchFamily="34" charset="0"/>
                  </a:rPr>
                  <a:t>) \}</a:t>
                </a:r>
                <a:endParaRPr lang="en-US">
                  <a:latin typeface="Arial" panose="020B0604020202020204" pitchFamily="34" charset="0"/>
                  <a:cs typeface="Arial" panose="020B0604020202020204" pitchFamily="34" charset="0"/>
                </a:endParaRPr>
              </a:p>
              <a:p>
                <a:endParaRPr lang="en-US"/>
              </a:p>
            </p:txBody>
          </p:sp>
        </mc:Fallback>
      </mc:AlternateContent>
    </p:spTree>
    <p:extLst>
      <p:ext uri="{BB962C8B-B14F-4D97-AF65-F5344CB8AC3E}">
        <p14:creationId xmlns:p14="http://schemas.microsoft.com/office/powerpoint/2010/main" val="40490811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
        <p:nvSpPr>
          <p:cNvPr id="3" name="Text Placeholder 1">
            <a:extLst>
              <a:ext uri="{FF2B5EF4-FFF2-40B4-BE49-F238E27FC236}">
                <a16:creationId xmlns:a16="http://schemas.microsoft.com/office/drawing/2014/main" id="{D4D2ACD0-708A-7E5F-9E9F-25906FC32505}"/>
              </a:ext>
            </a:extLst>
          </p:cNvPr>
          <p:cNvSpPr txBox="1">
            <a:spLocks/>
          </p:cNvSpPr>
          <p:nvPr userDrawn="1"/>
        </p:nvSpPr>
        <p:spPr>
          <a:xfrm>
            <a:off x="452316" y="11139052"/>
            <a:ext cx="10665957" cy="73672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dirty="0">
                <a:latin typeface="Arial" panose="020B0604020202020204" pitchFamily="34" charset="0"/>
                <a:cs typeface="Arial" panose="020B0604020202020204" pitchFamily="34" charset="0"/>
              </a:rPr>
              <a:t>DISTRIBUTION STATEMENT A. Approved for public release; distribution is unlimited. OPSEC10892</a:t>
            </a: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78D7545D-55F0-7C0C-CA20-66725F320ED2}"/>
              </a:ext>
            </a:extLst>
          </p:cNvPr>
          <p:cNvSpPr txBox="1"/>
          <p:nvPr userDrawn="1"/>
        </p:nvSpPr>
        <p:spPr>
          <a:xfrm>
            <a:off x="6998269" y="12575713"/>
            <a:ext cx="10387459"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Arial" panose="020B0604020202020204" pitchFamily="34" charset="0"/>
                <a:ea typeface="+mn-ea"/>
                <a:cs typeface="Arial" panose="020B0604020202020204" pitchFamily="34" charset="0"/>
                <a:sym typeface="Helvetica Light"/>
              </a:rPr>
              <a:t>DISTRIBUTION STATEMENT A. Approved for public release; distribution is unlimited. </a:t>
            </a:r>
            <a:r>
              <a:rPr lang="en-US" sz="1800" dirty="0">
                <a:latin typeface="Arial" panose="020B0604020202020204" pitchFamily="34" charset="0"/>
                <a:cs typeface="Arial" panose="020B0604020202020204" pitchFamily="34" charset="0"/>
              </a:rPr>
              <a:t>OPSEC10892</a:t>
            </a:r>
            <a:endParaRPr kumimoji="0" lang="en-US" sz="1800" b="0" i="0" u="none" strike="noStrike" cap="none" spc="0" normalizeH="0" baseline="0" dirty="0">
              <a:ln>
                <a:noFill/>
              </a:ln>
              <a:solidFill>
                <a:srgbClr val="000000"/>
              </a:solidFill>
              <a:effectLst/>
              <a:uFillTx/>
              <a:latin typeface="Arial" panose="020B0604020202020204" pitchFamily="34" charset="0"/>
              <a:ea typeface="+mn-ea"/>
              <a:cs typeface="Arial" panose="020B0604020202020204" pitchFamily="34" charset="0"/>
              <a:sym typeface="Helvetica Light"/>
            </a:endParaRP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48.png"/><Relationship Id="rId7" Type="http://schemas.openxmlformats.org/officeDocument/2006/relationships/image" Target="../media/image50.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notesSlide" Target="../notesSlides/notesSlide2.xml"/><Relationship Id="rId16"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2.png"/><Relationship Id="rId5" Type="http://schemas.microsoft.com/office/2007/relationships/hdphoto" Target="../media/hdphoto3.wdp"/><Relationship Id="rId15" Type="http://schemas.openxmlformats.org/officeDocument/2006/relationships/image" Target="../media/image56.png"/><Relationship Id="rId10" Type="http://schemas.microsoft.com/office/2007/relationships/hdphoto" Target="../media/hdphoto2.wdp"/><Relationship Id="rId4" Type="http://schemas.openxmlformats.org/officeDocument/2006/relationships/image" Target="../media/image33.png"/><Relationship Id="rId9" Type="http://schemas.openxmlformats.org/officeDocument/2006/relationships/image" Target="../media/image19.png"/><Relationship Id="rId14" Type="http://schemas.openxmlformats.org/officeDocument/2006/relationships/image" Target="../media/image55.png"/></Relationships>
</file>

<file path=ppt/slides/_rels/slide1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1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1.png"/><Relationship Id="rId18" Type="http://schemas.openxmlformats.org/officeDocument/2006/relationships/image" Target="../media/image26.png"/><Relationship Id="rId3" Type="http://schemas.microsoft.com/office/2007/relationships/hdphoto" Target="../media/hdphoto1.wdp"/><Relationship Id="rId21" Type="http://schemas.openxmlformats.org/officeDocument/2006/relationships/image" Target="../media/image29.png"/><Relationship Id="rId7" Type="http://schemas.openxmlformats.org/officeDocument/2006/relationships/image" Target="../media/image16.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image" Target="../media/image12.pn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5.png"/><Relationship Id="rId11" Type="http://schemas.microsoft.com/office/2007/relationships/hdphoto" Target="../media/hdphoto2.wdp"/><Relationship Id="rId24" Type="http://schemas.openxmlformats.org/officeDocument/2006/relationships/image" Target="../media/image32.png"/><Relationship Id="rId5" Type="http://schemas.openxmlformats.org/officeDocument/2006/relationships/image" Target="../media/image14.png"/><Relationship Id="rId15" Type="http://schemas.openxmlformats.org/officeDocument/2006/relationships/image" Target="../media/image23.png"/><Relationship Id="rId23" Type="http://schemas.openxmlformats.org/officeDocument/2006/relationships/image" Target="../media/image31.png"/><Relationship Id="rId10" Type="http://schemas.openxmlformats.org/officeDocument/2006/relationships/image" Target="../media/image19.png"/><Relationship Id="rId19"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2.png"/><Relationship Id="rId22"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1.png"/><Relationship Id="rId3" Type="http://schemas.microsoft.com/office/2007/relationships/hdphoto" Target="../media/hdphoto3.wdp"/><Relationship Id="rId7" Type="http://schemas.openxmlformats.org/officeDocument/2006/relationships/image" Target="../media/image36.png"/><Relationship Id="rId12" Type="http://schemas.openxmlformats.org/officeDocument/2006/relationships/image" Target="../media/image400.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39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9.png"/><Relationship Id="rId9"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E814A">
            <a:alpha val="84000"/>
          </a:srgb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a:xfrm>
            <a:off x="1039906" y="4640416"/>
            <a:ext cx="21918707" cy="2840226"/>
          </a:xfrm>
          <a:solidFill>
            <a:srgbClr val="9E814A">
              <a:alpha val="84000"/>
            </a:srgbClr>
          </a:solidFill>
        </p:spPr>
        <p:txBody>
          <a:bodyPr/>
          <a:lstStyle/>
          <a:p>
            <a:pPr algn="ctr"/>
            <a:r>
              <a:rPr lang="en-US" sz="4000" dirty="0"/>
              <a:t>Danny Hoang</a:t>
            </a:r>
            <a:r>
              <a:rPr lang="en-US" sz="4000" baseline="30000" dirty="0"/>
              <a:t>1</a:t>
            </a:r>
            <a:r>
              <a:rPr lang="en-US" sz="4000" dirty="0"/>
              <a:t>, Ryan Matthiessen</a:t>
            </a:r>
            <a:r>
              <a:rPr lang="en-US" sz="4000" baseline="30000" dirty="0"/>
              <a:t>2</a:t>
            </a:r>
            <a:r>
              <a:rPr lang="en-US" sz="4000" dirty="0"/>
              <a:t>, Christopher Miller</a:t>
            </a:r>
            <a:r>
              <a:rPr lang="en-US" sz="4000" baseline="30000" dirty="0"/>
              <a:t>2</a:t>
            </a:r>
            <a:r>
              <a:rPr lang="en-US" sz="4000" dirty="0"/>
              <a:t>, Nasir Mannan</a:t>
            </a:r>
            <a:r>
              <a:rPr lang="en-US" sz="4000" baseline="30000" dirty="0"/>
              <a:t>2</a:t>
            </a:r>
            <a:r>
              <a:rPr lang="en-US" sz="4000" dirty="0"/>
              <a:t>, Ruby ElKharboutly, PhD</a:t>
            </a:r>
            <a:r>
              <a:rPr lang="en-US" sz="4000" baseline="30000" dirty="0"/>
              <a:t>3 </a:t>
            </a:r>
            <a:r>
              <a:rPr lang="en-US" sz="4000" dirty="0"/>
              <a:t> David Gorsich, PhD</a:t>
            </a:r>
            <a:r>
              <a:rPr lang="en-US" sz="4000" baseline="30000" dirty="0"/>
              <a:t>4</a:t>
            </a:r>
            <a:r>
              <a:rPr lang="en-US" sz="4000" dirty="0"/>
              <a:t>, Matthew P. Castanier, PhD</a:t>
            </a:r>
            <a:r>
              <a:rPr lang="en-US" sz="4000" baseline="30000" dirty="0"/>
              <a:t>4 </a:t>
            </a:r>
            <a:r>
              <a:rPr lang="en-US" sz="4000" dirty="0"/>
              <a:t>, and Farhad Imani, PhD</a:t>
            </a:r>
            <a:r>
              <a:rPr lang="en-US" sz="4000" baseline="30000" dirty="0"/>
              <a:t>1 </a:t>
            </a:r>
            <a:endParaRPr lang="en-US" sz="4000" dirty="0"/>
          </a:p>
          <a:p>
            <a:pPr algn="ctr"/>
            <a:endParaRPr lang="en-US" sz="4000" dirty="0"/>
          </a:p>
          <a:p>
            <a:pPr algn="ctr"/>
            <a:r>
              <a:rPr lang="en-US" sz="4000" baseline="30000" dirty="0"/>
              <a:t>1</a:t>
            </a:r>
            <a:r>
              <a:rPr lang="en-US" sz="4000" dirty="0"/>
              <a:t>University of Connecticut, Storrs, Connecticut, USA</a:t>
            </a:r>
          </a:p>
          <a:p>
            <a:pPr algn="ctr"/>
            <a:r>
              <a:rPr lang="en-US" sz="4000" baseline="30000" dirty="0"/>
              <a:t>2</a:t>
            </a:r>
            <a:r>
              <a:rPr lang="en-US" sz="4000" dirty="0"/>
              <a:t>Connecticut Center for Advanced Technology, East Hartford, Connecticut, USA</a:t>
            </a:r>
          </a:p>
          <a:p>
            <a:pPr algn="ctr"/>
            <a:r>
              <a:rPr lang="en-US" sz="4000" baseline="30000" dirty="0"/>
              <a:t>3</a:t>
            </a:r>
            <a:r>
              <a:rPr lang="en-US" sz="4000" dirty="0"/>
              <a:t>Quinnipiac University, Hamden, Connecticut, USA</a:t>
            </a:r>
          </a:p>
          <a:p>
            <a:pPr algn="ctr"/>
            <a:r>
              <a:rPr lang="en-US" sz="4000" baseline="30000" dirty="0"/>
              <a:t>4</a:t>
            </a:r>
            <a:r>
              <a:rPr lang="en-US" sz="4000" dirty="0"/>
              <a:t>US Army DEVCOM GVSC, Warren, Michigan, USA</a:t>
            </a:r>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a:xfrm>
            <a:off x="1981200" y="1840219"/>
            <a:ext cx="21918707" cy="1160335"/>
          </a:xfrm>
        </p:spPr>
        <p:txBody>
          <a:bodyPr/>
          <a:lstStyle/>
          <a:p>
            <a:r>
              <a:rPr lang="en-US" dirty="0"/>
              <a:t>Decision-Centric Virtual Metrology for Geometric Deviation via Foundation-Embedding Retrieval</a:t>
            </a:r>
          </a:p>
        </p:txBody>
      </p:sp>
    </p:spTree>
    <p:extLst>
      <p:ext uri="{BB962C8B-B14F-4D97-AF65-F5344CB8AC3E}">
        <p14:creationId xmlns:p14="http://schemas.microsoft.com/office/powerpoint/2010/main" val="276180963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Arrow: Right 18">
            <a:extLst>
              <a:ext uri="{FF2B5EF4-FFF2-40B4-BE49-F238E27FC236}">
                <a16:creationId xmlns:a16="http://schemas.microsoft.com/office/drawing/2014/main" id="{09335D62-3C68-BDC0-0AEB-2416D086BBE3}"/>
              </a:ext>
            </a:extLst>
          </p:cNvPr>
          <p:cNvSpPr/>
          <p:nvPr/>
        </p:nvSpPr>
        <p:spPr>
          <a:xfrm>
            <a:off x="6024656" y="3296165"/>
            <a:ext cx="2568151" cy="896112"/>
          </a:xfrm>
          <a:prstGeom prst="rightArrow">
            <a:avLst/>
          </a:prstGeom>
          <a:solidFill>
            <a:schemeClr val="accent6">
              <a:lumMod val="40000"/>
              <a:lumOff val="60000"/>
            </a:schemeClr>
          </a:solidFill>
          <a:ln w="76200" cap="flat">
            <a:solidFill>
              <a:schemeClr val="accent6">
                <a:lumMod val="7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3" name="Text Placeholder 2">
            <a:extLst>
              <a:ext uri="{FF2B5EF4-FFF2-40B4-BE49-F238E27FC236}">
                <a16:creationId xmlns:a16="http://schemas.microsoft.com/office/drawing/2014/main" id="{C8D7DED5-B564-D031-BF60-7EFAA859C317}"/>
              </a:ext>
            </a:extLst>
          </p:cNvPr>
          <p:cNvSpPr>
            <a:spLocks noGrp="1"/>
          </p:cNvSpPr>
          <p:nvPr>
            <p:ph type="body" sz="quarter" idx="11"/>
          </p:nvPr>
        </p:nvSpPr>
        <p:spPr>
          <a:xfrm>
            <a:off x="1981200" y="238931"/>
            <a:ext cx="22212300" cy="1857155"/>
          </a:xfrm>
        </p:spPr>
        <p:txBody>
          <a:bodyPr/>
          <a:lstStyle/>
          <a:p>
            <a:r>
              <a:rPr lang="en-US"/>
              <a:t>Model: Historical Memory Construction</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E5F47CE-4AD2-1D2C-CAA3-8D67ECF7570A}"/>
                  </a:ext>
                </a:extLst>
              </p:cNvPr>
              <p:cNvSpPr txBox="1"/>
              <p:nvPr/>
            </p:nvSpPr>
            <p:spPr>
              <a:xfrm>
                <a:off x="2636519" y="1463269"/>
                <a:ext cx="2568151" cy="1545680"/>
              </a:xfrm>
              <a:prstGeom prst="rect">
                <a:avLst/>
              </a:prstGeom>
              <a:noFill/>
            </p:spPr>
            <p:txBody>
              <a:bodyPr wrap="square" lIns="0" tIns="0" rIns="0" bIns="0" rtlCol="0">
                <a:spAutoFit/>
              </a:bodyPr>
              <a:lstStyle/>
              <a:p>
                <a:pPr algn="l" defTabSz="914400" hangingPunct="1"/>
                <a14:m>
                  <m:oMathPara xmlns:m="http://schemas.openxmlformats.org/officeDocument/2006/math">
                    <m:oMathParaPr>
                      <m:jc m:val="centerGroup"/>
                    </m:oMathParaPr>
                    <m:oMath xmlns:m="http://schemas.openxmlformats.org/officeDocument/2006/math">
                      <m:sSub>
                        <m:sSubPr>
                          <m:ctrlPr>
                            <a:rPr lang="en-US" sz="4800" i="1" kern="1200" smtClean="0">
                              <a:solidFill>
                                <a:prstClr val="black"/>
                              </a:solidFill>
                              <a:latin typeface="Cambria Math" panose="02040503050406030204" pitchFamily="18" charset="0"/>
                            </a:rPr>
                          </m:ctrlPr>
                        </m:sSubPr>
                        <m:e>
                          <m:r>
                            <m:rPr>
                              <m:sty m:val="p"/>
                            </m:rPr>
                            <a:rPr lang="en-US" sz="4800" i="1" kern="1200" smtClean="0">
                              <a:solidFill>
                                <a:prstClr val="black"/>
                              </a:solidFill>
                              <a:latin typeface="Cambria Math" panose="02040503050406030204" pitchFamily="18" charset="0"/>
                            </a:rPr>
                            <m:t>w</m:t>
                          </m:r>
                        </m:e>
                        <m:sub>
                          <m:sSub>
                            <m:sSubPr>
                              <m:ctrlPr>
                                <a:rPr lang="en-US" sz="4800" i="1" kern="1200" smtClean="0">
                                  <a:solidFill>
                                    <a:prstClr val="black"/>
                                  </a:solidFill>
                                  <a:latin typeface="Cambria Math" panose="02040503050406030204" pitchFamily="18" charset="0"/>
                                </a:rPr>
                              </m:ctrlPr>
                            </m:sSubPr>
                            <m:e>
                              <m:r>
                                <a:rPr lang="en-US" sz="4800" i="1" kern="1200" smtClean="0">
                                  <a:solidFill>
                                    <a:prstClr val="black"/>
                                  </a:solidFill>
                                  <a:latin typeface="Cambria Math" panose="02040503050406030204" pitchFamily="18" charset="0"/>
                                </a:rPr>
                                <m:t>𝑝</m:t>
                              </m:r>
                            </m:e>
                            <m:sub>
                              <m:r>
                                <a:rPr lang="en-US" sz="4800" i="1" kern="1200" smtClean="0">
                                  <a:solidFill>
                                    <a:prstClr val="black"/>
                                  </a:solidFill>
                                  <a:latin typeface="Cambria Math" panose="02040503050406030204" pitchFamily="18" charset="0"/>
                                </a:rPr>
                                <m:t>1</m:t>
                              </m:r>
                            </m:sub>
                          </m:sSub>
                          <m:r>
                            <a:rPr lang="en-US" sz="4800" i="1" kern="1200" smtClean="0">
                              <a:solidFill>
                                <a:prstClr val="black"/>
                              </a:solidFill>
                              <a:latin typeface="Cambria Math" panose="02040503050406030204" pitchFamily="18" charset="0"/>
                            </a:rPr>
                            <m:t>,</m:t>
                          </m:r>
                          <m:sSub>
                            <m:sSubPr>
                              <m:ctrlPr>
                                <a:rPr lang="en-US" sz="4800" b="0" i="1" kern="1200" smtClean="0">
                                  <a:solidFill>
                                    <a:prstClr val="black"/>
                                  </a:solidFill>
                                  <a:latin typeface="Cambria Math" panose="02040503050406030204" pitchFamily="18" charset="0"/>
                                </a:rPr>
                              </m:ctrlPr>
                            </m:sSubPr>
                            <m:e>
                              <m:r>
                                <a:rPr lang="en-US" sz="4800" i="1" kern="1200" smtClean="0">
                                  <a:solidFill>
                                    <a:prstClr val="black"/>
                                  </a:solidFill>
                                  <a:latin typeface="Cambria Math" panose="02040503050406030204" pitchFamily="18" charset="0"/>
                                </a:rPr>
                                <m:t>𝑠</m:t>
                              </m:r>
                            </m:e>
                            <m:sub>
                              <m:r>
                                <a:rPr lang="en-US" sz="4800" b="0" i="1" kern="1200" smtClean="0">
                                  <a:solidFill>
                                    <a:prstClr val="black"/>
                                  </a:solidFill>
                                  <a:latin typeface="Cambria Math" panose="02040503050406030204" pitchFamily="18" charset="0"/>
                                </a:rPr>
                                <m:t>1</m:t>
                              </m:r>
                            </m:sub>
                          </m:sSub>
                          <m:r>
                            <a:rPr lang="en-US" sz="4800" i="1" kern="1200" smtClean="0">
                              <a:solidFill>
                                <a:prstClr val="black"/>
                              </a:solidFill>
                              <a:latin typeface="Cambria Math" panose="02040503050406030204" pitchFamily="18" charset="0"/>
                            </a:rPr>
                            <m:t>,</m:t>
                          </m:r>
                          <m:r>
                            <m:rPr>
                              <m:sty m:val="p"/>
                            </m:rPr>
                            <a:rPr lang="en-US" sz="4800" i="1" kern="1200" smtClean="0">
                              <a:solidFill>
                                <a:prstClr val="black"/>
                              </a:solidFill>
                              <a:latin typeface="Cambria Math" panose="02040503050406030204" pitchFamily="18" charset="0"/>
                            </a:rPr>
                            <m:t>j</m:t>
                          </m:r>
                        </m:sub>
                      </m:sSub>
                    </m:oMath>
                  </m:oMathPara>
                </a14:m>
                <a:endParaRPr lang="en-US" sz="4800" kern="1200">
                  <a:solidFill>
                    <a:prstClr val="black"/>
                  </a:solidFill>
                  <a:latin typeface="Calibri"/>
                </a:endParaRPr>
              </a:p>
              <a:p>
                <a:pPr algn="l" defTabSz="914400" hangingPunct="1"/>
                <a:endParaRPr lang="en-US" sz="4800" kern="1200">
                  <a:solidFill>
                    <a:prstClr val="black"/>
                  </a:solidFill>
                  <a:latin typeface="Calibri"/>
                </a:endParaRPr>
              </a:p>
            </p:txBody>
          </p:sp>
        </mc:Choice>
        <mc:Fallback xmlns="">
          <p:sp>
            <p:nvSpPr>
              <p:cNvPr id="11" name="TextBox 10">
                <a:extLst>
                  <a:ext uri="{FF2B5EF4-FFF2-40B4-BE49-F238E27FC236}">
                    <a16:creationId xmlns:a16="http://schemas.microsoft.com/office/drawing/2014/main" id="{3E5F47CE-4AD2-1D2C-CAA3-8D67ECF7570A}"/>
                  </a:ext>
                </a:extLst>
              </p:cNvPr>
              <p:cNvSpPr txBox="1">
                <a:spLocks noRot="1" noChangeAspect="1" noMove="1" noResize="1" noEditPoints="1" noAdjustHandles="1" noChangeArrowheads="1" noChangeShapeType="1" noTextEdit="1"/>
              </p:cNvSpPr>
              <p:nvPr/>
            </p:nvSpPr>
            <p:spPr>
              <a:xfrm>
                <a:off x="2636519" y="1463269"/>
                <a:ext cx="2568151" cy="1545680"/>
              </a:xfrm>
              <a:prstGeom prst="rect">
                <a:avLst/>
              </a:prstGeom>
              <a:blipFill>
                <a:blip r:embed="rId2"/>
                <a:stretch>
                  <a:fillRect/>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C451AD4A-A34B-F322-0C44-39285AD335A1}"/>
              </a:ext>
            </a:extLst>
          </p:cNvPr>
          <p:cNvPicPr>
            <a:picLocks noChangeAspect="1"/>
          </p:cNvPicPr>
          <p:nvPr/>
        </p:nvPicPr>
        <p:blipFill>
          <a:blip r:embed="rId3"/>
          <a:stretch>
            <a:fillRect/>
          </a:stretch>
        </p:blipFill>
        <p:spPr>
          <a:xfrm>
            <a:off x="2660034" y="2537332"/>
            <a:ext cx="2568151" cy="2413781"/>
          </a:xfrm>
          <a:prstGeom prst="rect">
            <a:avLst/>
          </a:prstGeom>
        </p:spPr>
      </p:pic>
      <p:sp>
        <p:nvSpPr>
          <p:cNvPr id="16" name="Cube 15">
            <a:extLst>
              <a:ext uri="{FF2B5EF4-FFF2-40B4-BE49-F238E27FC236}">
                <a16:creationId xmlns:a16="http://schemas.microsoft.com/office/drawing/2014/main" id="{4F09A1C5-F37B-DDDD-FB18-C500B2893F68}"/>
              </a:ext>
            </a:extLst>
          </p:cNvPr>
          <p:cNvSpPr/>
          <p:nvPr/>
        </p:nvSpPr>
        <p:spPr>
          <a:xfrm>
            <a:off x="9234020" y="2537332"/>
            <a:ext cx="4297680" cy="2047688"/>
          </a:xfrm>
          <a:prstGeom prst="cube">
            <a:avLst/>
          </a:prstGeom>
          <a:solidFill>
            <a:schemeClr val="accent6">
              <a:lumMod val="40000"/>
              <a:lumOff val="60000"/>
            </a:schemeClr>
          </a:solidFill>
          <a:ln w="76200" cap="flat">
            <a:solidFill>
              <a:schemeClr val="accent6">
                <a:lumMod val="7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091FBE1D-0CC2-F973-543E-6E73F9885813}"/>
                  </a:ext>
                </a:extLst>
              </p:cNvPr>
              <p:cNvSpPr txBox="1"/>
              <p:nvPr/>
            </p:nvSpPr>
            <p:spPr>
              <a:xfrm>
                <a:off x="8410911" y="5086339"/>
                <a:ext cx="6182911" cy="9534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US" sz="4800">
                    <a:latin typeface="Arial" panose="020B0604020202020204" pitchFamily="34" charset="0"/>
                    <a:cs typeface="Arial" panose="020B0604020202020204" pitchFamily="34" charset="0"/>
                  </a:rPr>
                  <a:t> </a:t>
                </a:r>
                <a14:m>
                  <m:oMath xmlns:m="http://schemas.openxmlformats.org/officeDocument/2006/math">
                    <m:sSub>
                      <m:sSubPr>
                        <m:ctrlPr>
                          <a:rPr lang="en-US" sz="4800" i="1" dirty="0" smtClean="0">
                            <a:latin typeface="Cambria Math" panose="02040503050406030204" pitchFamily="18" charset="0"/>
                            <a:cs typeface="Arial" panose="020B0604020202020204" pitchFamily="34" charset="0"/>
                          </a:rPr>
                        </m:ctrlPr>
                      </m:sSubPr>
                      <m:e>
                        <m:r>
                          <a:rPr lang="en-US" sz="4800" i="1" dirty="0" smtClean="0">
                            <a:latin typeface="Cambria Math" panose="02040503050406030204" pitchFamily="18" charset="0"/>
                            <a:cs typeface="Arial" panose="020B0604020202020204" pitchFamily="34" charset="0"/>
                          </a:rPr>
                          <m:t>𝑧</m:t>
                        </m:r>
                      </m:e>
                      <m:sub>
                        <m:r>
                          <a:rPr lang="en-US" sz="4800" i="1" dirty="0" err="1">
                            <a:latin typeface="Cambria Math" panose="02040503050406030204" pitchFamily="18" charset="0"/>
                            <a:cs typeface="Arial" panose="020B0604020202020204" pitchFamily="34" charset="0"/>
                          </a:rPr>
                          <m:t>𝑝</m:t>
                        </m:r>
                        <m:r>
                          <a:rPr lang="en-US" sz="4800" i="1" dirty="0" err="1">
                            <a:latin typeface="Cambria Math" panose="02040503050406030204" pitchFamily="18" charset="0"/>
                            <a:cs typeface="Arial" panose="020B0604020202020204" pitchFamily="34" charset="0"/>
                          </a:rPr>
                          <m:t>,</m:t>
                        </m:r>
                        <m:r>
                          <a:rPr lang="en-US" sz="4800" i="1" dirty="0" err="1">
                            <a:latin typeface="Cambria Math" panose="02040503050406030204" pitchFamily="18" charset="0"/>
                            <a:cs typeface="Arial" panose="020B0604020202020204" pitchFamily="34" charset="0"/>
                          </a:rPr>
                          <m:t>𝑠</m:t>
                        </m:r>
                        <m:r>
                          <a:rPr lang="en-US" sz="4800" i="1" dirty="0" err="1">
                            <a:latin typeface="Cambria Math" panose="02040503050406030204" pitchFamily="18" charset="0"/>
                            <a:cs typeface="Arial" panose="020B0604020202020204" pitchFamily="34" charset="0"/>
                          </a:rPr>
                          <m:t>,</m:t>
                        </m:r>
                        <m:r>
                          <a:rPr lang="en-US" sz="4800" i="1" dirty="0" err="1">
                            <a:latin typeface="Cambria Math" panose="02040503050406030204" pitchFamily="18" charset="0"/>
                            <a:cs typeface="Arial" panose="020B0604020202020204" pitchFamily="34" charset="0"/>
                          </a:rPr>
                          <m:t>𝑗</m:t>
                        </m:r>
                      </m:sub>
                    </m:sSub>
                    <m:r>
                      <a:rPr lang="en-US" sz="4800" i="1" dirty="0">
                        <a:latin typeface="Cambria Math" panose="02040503050406030204" pitchFamily="18" charset="0"/>
                        <a:cs typeface="Arial" panose="020B0604020202020204" pitchFamily="34" charset="0"/>
                      </a:rPr>
                      <m:t>=</m:t>
                    </m:r>
                    <m:r>
                      <a:rPr lang="en-US" sz="4800" i="1" dirty="0">
                        <a:latin typeface="Cambria Math" panose="02040503050406030204" pitchFamily="18" charset="0"/>
                        <a:cs typeface="Arial" panose="020B0604020202020204" pitchFamily="34" charset="0"/>
                      </a:rPr>
                      <m:t>𝜙</m:t>
                    </m:r>
                    <m:d>
                      <m:dPr>
                        <m:ctrlPr>
                          <a:rPr lang="en-US" sz="4800" i="1" dirty="0">
                            <a:latin typeface="Cambria Math" panose="02040503050406030204" pitchFamily="18" charset="0"/>
                            <a:cs typeface="Arial" panose="020B0604020202020204" pitchFamily="34" charset="0"/>
                          </a:rPr>
                        </m:ctrlPr>
                      </m:dPr>
                      <m:e>
                        <m:sSub>
                          <m:sSubPr>
                            <m:ctrlPr>
                              <a:rPr lang="en-US" sz="4800" i="1" dirty="0">
                                <a:latin typeface="Cambria Math" panose="02040503050406030204" pitchFamily="18" charset="0"/>
                                <a:cs typeface="Arial" panose="020B0604020202020204" pitchFamily="34" charset="0"/>
                              </a:rPr>
                            </m:ctrlPr>
                          </m:sSubPr>
                          <m:e>
                            <m:r>
                              <a:rPr lang="en-US" sz="4800" i="1" dirty="0">
                                <a:latin typeface="Cambria Math" panose="02040503050406030204" pitchFamily="18" charset="0"/>
                                <a:cs typeface="Arial" panose="020B0604020202020204" pitchFamily="34" charset="0"/>
                              </a:rPr>
                              <m:t>𝑤</m:t>
                            </m:r>
                          </m:e>
                          <m:sub>
                            <m:r>
                              <a:rPr lang="en-US" sz="4800" i="1" dirty="0" err="1">
                                <a:latin typeface="Cambria Math" panose="02040503050406030204" pitchFamily="18" charset="0"/>
                                <a:cs typeface="Arial" panose="020B0604020202020204" pitchFamily="34" charset="0"/>
                              </a:rPr>
                              <m:t>𝑝</m:t>
                            </m:r>
                            <m:r>
                              <a:rPr lang="en-US" sz="4800" i="1" dirty="0" err="1">
                                <a:latin typeface="Cambria Math" panose="02040503050406030204" pitchFamily="18" charset="0"/>
                                <a:cs typeface="Arial" panose="020B0604020202020204" pitchFamily="34" charset="0"/>
                              </a:rPr>
                              <m:t>,</m:t>
                            </m:r>
                            <m:r>
                              <a:rPr lang="en-US" sz="4800" i="1" dirty="0" err="1">
                                <a:latin typeface="Cambria Math" panose="02040503050406030204" pitchFamily="18" charset="0"/>
                                <a:cs typeface="Arial" panose="020B0604020202020204" pitchFamily="34" charset="0"/>
                              </a:rPr>
                              <m:t>𝑠</m:t>
                            </m:r>
                            <m:r>
                              <a:rPr lang="en-US" sz="4800" i="1" dirty="0" err="1">
                                <a:latin typeface="Cambria Math" panose="02040503050406030204" pitchFamily="18" charset="0"/>
                                <a:cs typeface="Arial" panose="020B0604020202020204" pitchFamily="34" charset="0"/>
                              </a:rPr>
                              <m:t>,</m:t>
                            </m:r>
                            <m:r>
                              <a:rPr lang="en-US" sz="4800" i="1" dirty="0" err="1">
                                <a:latin typeface="Cambria Math" panose="02040503050406030204" pitchFamily="18" charset="0"/>
                                <a:cs typeface="Arial" panose="020B0604020202020204" pitchFamily="34" charset="0"/>
                              </a:rPr>
                              <m:t>𝑗</m:t>
                            </m:r>
                          </m:sub>
                        </m:sSub>
                      </m:e>
                    </m:d>
                    <m:r>
                      <a:rPr lang="en-US" sz="4800" i="1" dirty="0">
                        <a:latin typeface="Cambria Math" panose="02040503050406030204" pitchFamily="18" charset="0"/>
                        <a:cs typeface="Arial" panose="020B0604020202020204" pitchFamily="34" charset="0"/>
                      </a:rPr>
                      <m:t>∈</m:t>
                    </m:r>
                    <m:sSup>
                      <m:sSupPr>
                        <m:ctrlPr>
                          <a:rPr lang="en-US" sz="4800" i="1" dirty="0">
                            <a:latin typeface="Cambria Math" panose="02040503050406030204" pitchFamily="18" charset="0"/>
                            <a:cs typeface="Arial" panose="020B0604020202020204" pitchFamily="34" charset="0"/>
                          </a:rPr>
                        </m:ctrlPr>
                      </m:sSupPr>
                      <m:e>
                        <m:r>
                          <a:rPr lang="en-US" sz="4800" i="1" dirty="0">
                            <a:latin typeface="Cambria Math" panose="02040503050406030204" pitchFamily="18" charset="0"/>
                            <a:cs typeface="Arial" panose="020B0604020202020204" pitchFamily="34" charset="0"/>
                          </a:rPr>
                          <m:t>ℝ</m:t>
                        </m:r>
                      </m:e>
                      <m:sup>
                        <m:r>
                          <a:rPr lang="en-US" sz="4800" i="1" dirty="0">
                            <a:latin typeface="Cambria Math" panose="02040503050406030204" pitchFamily="18" charset="0"/>
                            <a:cs typeface="Arial" panose="020B0604020202020204" pitchFamily="34" charset="0"/>
                          </a:rPr>
                          <m:t>𝕕</m:t>
                        </m:r>
                      </m:sup>
                    </m:sSup>
                  </m:oMath>
                </a14:m>
                <a:endParaRPr kumimoji="0" lang="en-US" sz="4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17" name="TextBox 16">
                <a:extLst>
                  <a:ext uri="{FF2B5EF4-FFF2-40B4-BE49-F238E27FC236}">
                    <a16:creationId xmlns:a16="http://schemas.microsoft.com/office/drawing/2014/main" id="{091FBE1D-0CC2-F973-543E-6E73F9885813}"/>
                  </a:ext>
                </a:extLst>
              </p:cNvPr>
              <p:cNvSpPr txBox="1">
                <a:spLocks noRot="1" noChangeAspect="1" noMove="1" noResize="1" noEditPoints="1" noAdjustHandles="1" noChangeArrowheads="1" noChangeShapeType="1" noTextEdit="1"/>
              </p:cNvSpPr>
              <p:nvPr/>
            </p:nvSpPr>
            <p:spPr>
              <a:xfrm>
                <a:off x="8410911" y="5086339"/>
                <a:ext cx="6182911" cy="953466"/>
              </a:xfrm>
              <a:prstGeom prst="rect">
                <a:avLst/>
              </a:prstGeom>
              <a:blipFill>
                <a:blip r:embed="rId4"/>
                <a:stretch>
                  <a:fillRect/>
                </a:stretch>
              </a:blipFill>
              <a:ln w="12700" cap="flat">
                <a:noFill/>
                <a:miter lim="400000"/>
              </a:ln>
              <a:effectLst/>
            </p:spPr>
            <p:txBody>
              <a:bodyPr/>
              <a:lstStyle/>
              <a:p>
                <a:r>
                  <a:rPr lang="en-US">
                    <a:noFill/>
                  </a:rPr>
                  <a:t> </a:t>
                </a:r>
              </a:p>
            </p:txBody>
          </p:sp>
        </mc:Fallback>
      </mc:AlternateContent>
      <p:sp>
        <p:nvSpPr>
          <p:cNvPr id="18" name="Flowchart: Manual Operation 17">
            <a:extLst>
              <a:ext uri="{FF2B5EF4-FFF2-40B4-BE49-F238E27FC236}">
                <a16:creationId xmlns:a16="http://schemas.microsoft.com/office/drawing/2014/main" id="{8FA7BE7E-ED11-F614-FAC7-065AB065DD86}"/>
              </a:ext>
            </a:extLst>
          </p:cNvPr>
          <p:cNvSpPr/>
          <p:nvPr/>
        </p:nvSpPr>
        <p:spPr>
          <a:xfrm rot="16200000">
            <a:off x="6332035" y="2961443"/>
            <a:ext cx="1462590" cy="1565556"/>
          </a:xfrm>
          <a:prstGeom prst="flowChartManualOperation">
            <a:avLst/>
          </a:prstGeom>
          <a:solidFill>
            <a:schemeClr val="accent6">
              <a:lumMod val="40000"/>
              <a:lumOff val="60000"/>
            </a:schemeClr>
          </a:solidFill>
          <a:ln w="76200" cap="flat">
            <a:solidFill>
              <a:schemeClr val="accent6">
                <a:lumMod val="7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1" name="TextBox 20">
            <a:extLst>
              <a:ext uri="{FF2B5EF4-FFF2-40B4-BE49-F238E27FC236}">
                <a16:creationId xmlns:a16="http://schemas.microsoft.com/office/drawing/2014/main" id="{1D89D29F-838F-2AD8-55FD-A1D85B709C66}"/>
              </a:ext>
            </a:extLst>
          </p:cNvPr>
          <p:cNvSpPr txBox="1"/>
          <p:nvPr/>
        </p:nvSpPr>
        <p:spPr>
          <a:xfrm>
            <a:off x="9305520" y="1463269"/>
            <a:ext cx="4393692"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800">
                <a:latin typeface="Arial" panose="020B0604020202020204" pitchFamily="34" charset="0"/>
                <a:cs typeface="Arial" panose="020B0604020202020204" pitchFamily="34" charset="0"/>
              </a:rPr>
              <a:t>Latent Space</a:t>
            </a:r>
          </a:p>
        </p:txBody>
      </p:sp>
      <p:sp>
        <p:nvSpPr>
          <p:cNvPr id="32" name="Arrow: Right 31">
            <a:extLst>
              <a:ext uri="{FF2B5EF4-FFF2-40B4-BE49-F238E27FC236}">
                <a16:creationId xmlns:a16="http://schemas.microsoft.com/office/drawing/2014/main" id="{849839F6-87EA-6EF1-73CF-C1A43C998C01}"/>
              </a:ext>
            </a:extLst>
          </p:cNvPr>
          <p:cNvSpPr/>
          <p:nvPr/>
        </p:nvSpPr>
        <p:spPr>
          <a:xfrm>
            <a:off x="14080890" y="3125491"/>
            <a:ext cx="1938739" cy="896112"/>
          </a:xfrm>
          <a:prstGeom prst="rightArrow">
            <a:avLst/>
          </a:prstGeom>
          <a:solidFill>
            <a:schemeClr val="accent6">
              <a:lumMod val="40000"/>
              <a:lumOff val="60000"/>
            </a:schemeClr>
          </a:solidFill>
          <a:ln w="76200" cap="flat">
            <a:solidFill>
              <a:schemeClr val="accent6">
                <a:lumMod val="7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88C98A5E-677E-E1A2-DE54-2C9E48EA581A}"/>
                  </a:ext>
                </a:extLst>
              </p:cNvPr>
              <p:cNvSpPr txBox="1"/>
              <p:nvPr/>
            </p:nvSpPr>
            <p:spPr>
              <a:xfrm>
                <a:off x="2977110" y="6412586"/>
                <a:ext cx="18429779" cy="2533963"/>
              </a:xfrm>
              <a:prstGeom prst="rect">
                <a:avLst/>
              </a:prstGeom>
              <a:solidFill>
                <a:srgbClr val="CAACDD"/>
              </a:solidFill>
              <a:ln w="76200" cap="flat">
                <a:solidFill>
                  <a:srgbClr val="A36EC4"/>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800">
                    <a:latin typeface="Arial" panose="020B0604020202020204" pitchFamily="34" charset="0"/>
                    <a:cs typeface="Arial" panose="020B0604020202020204" pitchFamily="34" charset="0"/>
                  </a:rPr>
                  <a:t>For each signal </a:t>
                </a:r>
                <a14:m>
                  <m:oMath xmlns:m="http://schemas.openxmlformats.org/officeDocument/2006/math">
                    <m:r>
                      <a:rPr lang="en-US" sz="4800" i="1" dirty="0" smtClean="0">
                        <a:latin typeface="Cambria Math" panose="02040503050406030204" pitchFamily="18" charset="0"/>
                      </a:rPr>
                      <m:t>𝑠</m:t>
                    </m:r>
                  </m:oMath>
                </a14:m>
                <a:r>
                  <a:rPr lang="en-US" sz="4800">
                    <a:latin typeface="Arial" panose="020B0604020202020204" pitchFamily="34" charset="0"/>
                    <a:cs typeface="Arial" panose="020B0604020202020204" pitchFamily="34" charset="0"/>
                  </a:rPr>
                  <a:t>, the </a:t>
                </a:r>
                <a:r>
                  <a:rPr lang="en-US" sz="4800" b="1">
                    <a:latin typeface="Arial" panose="020B0604020202020204" pitchFamily="34" charset="0"/>
                    <a:cs typeface="Arial" panose="020B0604020202020204" pitchFamily="34" charset="0"/>
                  </a:rPr>
                  <a:t>historical retrieval memory </a:t>
                </a:r>
                <a:r>
                  <a:rPr lang="en-US" sz="4800">
                    <a:latin typeface="Arial" panose="020B0604020202020204" pitchFamily="34" charset="0"/>
                    <a:cs typeface="Arial" panose="020B0604020202020204" pitchFamily="34" charset="0"/>
                  </a:rPr>
                  <a:t>excluding the query part is defined as the set of tuples:</a:t>
                </a:r>
              </a:p>
              <a:p>
                <a:pPr/>
                <a14:m>
                  <m:oMathPara xmlns:m="http://schemas.openxmlformats.org/officeDocument/2006/math">
                    <m:oMathParaPr>
                      <m:jc m:val="centerGroup"/>
                    </m:oMathParaPr>
                    <m:oMath xmlns:m="http://schemas.openxmlformats.org/officeDocument/2006/math">
                      <m:sSubSup>
                        <m:sSubSupPr>
                          <m:ctrlPr>
                            <a:rPr lang="en-US" sz="4800" i="1" dirty="0" smtClean="0">
                              <a:latin typeface="Cambria Math" panose="02040503050406030204" pitchFamily="18" charset="0"/>
                              <a:cs typeface="Arial" panose="020B0604020202020204" pitchFamily="34" charset="0"/>
                            </a:rPr>
                          </m:ctrlPr>
                        </m:sSubSupPr>
                        <m:e>
                          <m:r>
                            <a:rPr lang="en-US" sz="4800" b="0" i="1" dirty="0" smtClean="0">
                              <a:latin typeface="Cambria Math" panose="02040503050406030204" pitchFamily="18" charset="0"/>
                              <a:cs typeface="Arial" panose="020B0604020202020204" pitchFamily="34" charset="0"/>
                            </a:rPr>
                            <m:t>ℐ</m:t>
                          </m:r>
                        </m:e>
                        <m:sub>
                          <m:r>
                            <a:rPr lang="en-US" sz="4800" b="0" i="1" dirty="0" smtClean="0">
                              <a:latin typeface="Cambria Math" panose="02040503050406030204" pitchFamily="18" charset="0"/>
                              <a:cs typeface="Arial" panose="020B0604020202020204" pitchFamily="34" charset="0"/>
                            </a:rPr>
                            <m:t>𝑠</m:t>
                          </m:r>
                        </m:sub>
                        <m:sup>
                          <m:d>
                            <m:dPr>
                              <m:ctrlPr>
                                <a:rPr lang="en-US" sz="4800" i="1" dirty="0" smtClean="0">
                                  <a:latin typeface="Cambria Math" panose="02040503050406030204" pitchFamily="18" charset="0"/>
                                  <a:cs typeface="Arial" panose="020B0604020202020204" pitchFamily="34" charset="0"/>
                                </a:rPr>
                              </m:ctrlPr>
                            </m:dPr>
                            <m:e>
                              <m:r>
                                <a:rPr lang="en-US" sz="4800" i="1" dirty="0" smtClean="0">
                                  <a:latin typeface="Cambria Math" panose="02040503050406030204" pitchFamily="18" charset="0"/>
                                  <a:cs typeface="Arial" panose="020B0604020202020204" pitchFamily="34" charset="0"/>
                                </a:rPr>
                                <m:t>−</m:t>
                              </m:r>
                              <m:r>
                                <a:rPr lang="en-US" sz="4800" b="0" i="1" dirty="0" smtClean="0">
                                  <a:latin typeface="Cambria Math" panose="02040503050406030204" pitchFamily="18" charset="0"/>
                                  <a:cs typeface="Arial" panose="020B0604020202020204" pitchFamily="34" charset="0"/>
                                </a:rPr>
                                <m:t>𝑞</m:t>
                              </m:r>
                            </m:e>
                          </m:d>
                        </m:sup>
                      </m:sSubSup>
                      <m:r>
                        <a:rPr lang="en-US" sz="4800" i="1" dirty="0" smtClean="0">
                          <a:latin typeface="Cambria Math" panose="02040503050406030204" pitchFamily="18" charset="0"/>
                          <a:cs typeface="Arial" panose="020B0604020202020204" pitchFamily="34" charset="0"/>
                        </a:rPr>
                        <m:t>=</m:t>
                      </m:r>
                      <m:d>
                        <m:dPr>
                          <m:begChr m:val="{"/>
                          <m:endChr m:val="}"/>
                          <m:ctrlPr>
                            <a:rPr lang="en-US" sz="4800" i="1" dirty="0" smtClean="0">
                              <a:latin typeface="Cambria Math" panose="02040503050406030204" pitchFamily="18" charset="0"/>
                              <a:cs typeface="Arial" panose="020B0604020202020204" pitchFamily="34" charset="0"/>
                            </a:rPr>
                          </m:ctrlPr>
                        </m:dPr>
                        <m:e>
                          <m:d>
                            <m:dPr>
                              <m:ctrlPr>
                                <a:rPr lang="en-US" sz="4800" i="1" dirty="0" smtClean="0">
                                  <a:latin typeface="Cambria Math" panose="02040503050406030204" pitchFamily="18" charset="0"/>
                                  <a:cs typeface="Arial" panose="020B0604020202020204" pitchFamily="34" charset="0"/>
                                </a:rPr>
                              </m:ctrlPr>
                            </m:dPr>
                            <m:e>
                              <m:sSub>
                                <m:sSubPr>
                                  <m:ctrlPr>
                                    <a:rPr lang="en-US" sz="4800" i="1" dirty="0" smtClean="0">
                                      <a:latin typeface="Cambria Math" panose="02040503050406030204" pitchFamily="18" charset="0"/>
                                      <a:cs typeface="Arial" panose="020B0604020202020204" pitchFamily="34" charset="0"/>
                                    </a:rPr>
                                  </m:ctrlPr>
                                </m:sSubPr>
                                <m:e>
                                  <m:r>
                                    <a:rPr lang="en-US" sz="4800" i="1" dirty="0" smtClean="0">
                                      <a:latin typeface="Cambria Math" panose="02040503050406030204" pitchFamily="18" charset="0"/>
                                      <a:cs typeface="Arial" panose="020B0604020202020204" pitchFamily="34" charset="0"/>
                                    </a:rPr>
                                    <m:t>𝑧</m:t>
                                  </m:r>
                                </m:e>
                                <m:sub>
                                  <m:r>
                                    <a:rPr lang="en-US" sz="4800" i="1" dirty="0" err="1" smtClean="0">
                                      <a:latin typeface="Cambria Math" panose="02040503050406030204" pitchFamily="18" charset="0"/>
                                      <a:cs typeface="Arial" panose="020B0604020202020204" pitchFamily="34" charset="0"/>
                                    </a:rPr>
                                    <m:t>𝑝</m:t>
                                  </m:r>
                                  <m:r>
                                    <a:rPr lang="en-US" sz="4800" i="1" dirty="0" err="1" smtClean="0">
                                      <a:latin typeface="Cambria Math" panose="02040503050406030204" pitchFamily="18" charset="0"/>
                                      <a:cs typeface="Arial" panose="020B0604020202020204" pitchFamily="34" charset="0"/>
                                    </a:rPr>
                                    <m:t>,</m:t>
                                  </m:r>
                                  <m:r>
                                    <a:rPr lang="en-US" sz="4800" i="1" dirty="0" err="1" smtClean="0">
                                      <a:latin typeface="Cambria Math" panose="02040503050406030204" pitchFamily="18" charset="0"/>
                                      <a:cs typeface="Arial" panose="020B0604020202020204" pitchFamily="34" charset="0"/>
                                    </a:rPr>
                                    <m:t>𝑠</m:t>
                                  </m:r>
                                  <m:r>
                                    <a:rPr lang="en-US" sz="4800" i="1" dirty="0" err="1" smtClean="0">
                                      <a:latin typeface="Cambria Math" panose="02040503050406030204" pitchFamily="18" charset="0"/>
                                      <a:cs typeface="Arial" panose="020B0604020202020204" pitchFamily="34" charset="0"/>
                                    </a:rPr>
                                    <m:t>,</m:t>
                                  </m:r>
                                  <m:r>
                                    <a:rPr lang="en-US" sz="4800" i="1" dirty="0" err="1" smtClean="0">
                                      <a:latin typeface="Cambria Math" panose="02040503050406030204" pitchFamily="18" charset="0"/>
                                      <a:cs typeface="Arial" panose="020B0604020202020204" pitchFamily="34" charset="0"/>
                                    </a:rPr>
                                    <m:t>𝑗</m:t>
                                  </m:r>
                                </m:sub>
                              </m:sSub>
                              <m:r>
                                <a:rPr lang="en-US" sz="4800" i="1" dirty="0" smtClean="0">
                                  <a:latin typeface="Cambria Math" panose="02040503050406030204" pitchFamily="18" charset="0"/>
                                  <a:cs typeface="Arial" panose="020B0604020202020204" pitchFamily="34" charset="0"/>
                                </a:rPr>
                                <m:t>,</m:t>
                              </m:r>
                              <m:r>
                                <a:rPr lang="en-US" sz="4800" i="1" dirty="0" smtClean="0">
                                  <a:latin typeface="Cambria Math" panose="02040503050406030204" pitchFamily="18" charset="0"/>
                                  <a:cs typeface="Arial" panose="020B0604020202020204" pitchFamily="34" charset="0"/>
                                </a:rPr>
                                <m:t>𝑝</m:t>
                              </m:r>
                              <m:r>
                                <a:rPr lang="en-US" sz="4800" i="1" dirty="0" smtClean="0">
                                  <a:latin typeface="Cambria Math" panose="02040503050406030204" pitchFamily="18" charset="0"/>
                                  <a:cs typeface="Arial" panose="020B0604020202020204" pitchFamily="34" charset="0"/>
                                </a:rPr>
                                <m:t>,</m:t>
                              </m:r>
                              <m:r>
                                <a:rPr lang="en-US" sz="4800" i="1" dirty="0" smtClean="0">
                                  <a:latin typeface="Cambria Math" panose="02040503050406030204" pitchFamily="18" charset="0"/>
                                  <a:cs typeface="Arial" panose="020B0604020202020204" pitchFamily="34" charset="0"/>
                                </a:rPr>
                                <m:t>𝑗</m:t>
                              </m:r>
                            </m:e>
                          </m:d>
                          <m:r>
                            <a:rPr lang="en-US" sz="4800" i="1" dirty="0" smtClean="0">
                              <a:latin typeface="Cambria Math" panose="02040503050406030204" pitchFamily="18" charset="0"/>
                              <a:cs typeface="Arial" panose="020B0604020202020204" pitchFamily="34" charset="0"/>
                            </a:rPr>
                            <m:t>:</m:t>
                          </m:r>
                          <m:r>
                            <a:rPr lang="en-US" sz="4800" i="1" dirty="0" smtClean="0">
                              <a:latin typeface="Cambria Math" panose="02040503050406030204" pitchFamily="18" charset="0"/>
                              <a:cs typeface="Arial" panose="020B0604020202020204" pitchFamily="34" charset="0"/>
                            </a:rPr>
                            <m:t>𝑝</m:t>
                          </m:r>
                          <m:r>
                            <a:rPr lang="en-US" sz="4800" i="1" dirty="0" smtClean="0">
                              <a:latin typeface="Cambria Math" panose="02040503050406030204" pitchFamily="18" charset="0"/>
                              <a:cs typeface="Arial" panose="020B0604020202020204" pitchFamily="34" charset="0"/>
                            </a:rPr>
                            <m:t>∈</m:t>
                          </m:r>
                          <m:r>
                            <a:rPr lang="en-US" sz="4800" i="1" dirty="0" smtClean="0">
                              <a:latin typeface="Cambria Math" panose="02040503050406030204" pitchFamily="18" charset="0"/>
                              <a:cs typeface="Arial" panose="020B0604020202020204" pitchFamily="34" charset="0"/>
                            </a:rPr>
                            <m:t>𝒫</m:t>
                          </m:r>
                          <m:r>
                            <a:rPr lang="en-US" sz="4800" i="1" dirty="0" smtClean="0">
                              <a:latin typeface="Cambria Math" panose="02040503050406030204" pitchFamily="18" charset="0"/>
                              <a:cs typeface="Arial" panose="020B0604020202020204" pitchFamily="34" charset="0"/>
                            </a:rPr>
                            <m:t>∖</m:t>
                          </m:r>
                          <m:r>
                            <m:rPr>
                              <m:lit/>
                            </m:rPr>
                            <a:rPr lang="en-US" sz="4800" i="1" dirty="0" smtClean="0">
                              <a:latin typeface="Cambria Math" panose="02040503050406030204" pitchFamily="18" charset="0"/>
                              <a:cs typeface="Arial" panose="020B0604020202020204" pitchFamily="34" charset="0"/>
                            </a:rPr>
                            <m:t>{</m:t>
                          </m:r>
                          <m:r>
                            <a:rPr lang="en-US" sz="4800" i="1" dirty="0" smtClean="0">
                              <a:latin typeface="Cambria Math" panose="02040503050406030204" pitchFamily="18" charset="0"/>
                              <a:cs typeface="Arial" panose="020B0604020202020204" pitchFamily="34" charset="0"/>
                            </a:rPr>
                            <m:t>𝑞</m:t>
                          </m:r>
                          <m:r>
                            <m:rPr>
                              <m:lit/>
                            </m:rPr>
                            <a:rPr lang="en-US" sz="4800" i="1" dirty="0" smtClean="0">
                              <a:latin typeface="Cambria Math" panose="02040503050406030204" pitchFamily="18" charset="0"/>
                              <a:cs typeface="Arial" panose="020B0604020202020204" pitchFamily="34" charset="0"/>
                            </a:rPr>
                            <m:t>}</m:t>
                          </m:r>
                          <m:r>
                            <a:rPr lang="en-US" sz="4800" i="1" dirty="0" smtClean="0">
                              <a:latin typeface="Cambria Math" panose="02040503050406030204" pitchFamily="18" charset="0"/>
                              <a:cs typeface="Arial" panose="020B0604020202020204" pitchFamily="34" charset="0"/>
                            </a:rPr>
                            <m:t>,</m:t>
                          </m:r>
                          <m:r>
                            <m:rPr>
                              <m:lit/>
                            </m:rPr>
                            <a:rPr lang="en-US" sz="4800" i="1" dirty="0" smtClean="0">
                              <a:latin typeface="Cambria Math" panose="02040503050406030204" pitchFamily="18" charset="0"/>
                              <a:cs typeface="Arial" panose="020B0604020202020204" pitchFamily="34" charset="0"/>
                            </a:rPr>
                            <m:t>;</m:t>
                          </m:r>
                          <m:r>
                            <a:rPr lang="en-US" sz="4800" i="1" dirty="0" smtClean="0">
                              <a:latin typeface="Cambria Math" panose="02040503050406030204" pitchFamily="18" charset="0"/>
                              <a:cs typeface="Arial" panose="020B0604020202020204" pitchFamily="34" charset="0"/>
                            </a:rPr>
                            <m:t>𝑗</m:t>
                          </m:r>
                          <m:r>
                            <a:rPr lang="en-US" sz="4800" i="1" dirty="0" smtClean="0">
                              <a:latin typeface="Cambria Math" panose="02040503050406030204" pitchFamily="18" charset="0"/>
                              <a:cs typeface="Arial" panose="020B0604020202020204" pitchFamily="34" charset="0"/>
                            </a:rPr>
                            <m:t>∈</m:t>
                          </m:r>
                          <m:sSub>
                            <m:sSubPr>
                              <m:ctrlPr>
                                <a:rPr lang="en-US" sz="4800" i="1" dirty="0" smtClean="0">
                                  <a:latin typeface="Cambria Math" panose="02040503050406030204" pitchFamily="18" charset="0"/>
                                  <a:cs typeface="Arial" panose="020B0604020202020204" pitchFamily="34" charset="0"/>
                                </a:rPr>
                              </m:ctrlPr>
                            </m:sSubPr>
                            <m:e>
                              <m:r>
                                <a:rPr lang="en-US" sz="4800" i="1" dirty="0" smtClean="0">
                                  <a:latin typeface="Cambria Math" panose="02040503050406030204" pitchFamily="18" charset="0"/>
                                  <a:cs typeface="Arial" panose="020B0604020202020204" pitchFamily="34" charset="0"/>
                                </a:rPr>
                                <m:t>𝒥</m:t>
                              </m:r>
                            </m:e>
                            <m:sub>
                              <m:r>
                                <a:rPr lang="en-US" sz="4800" i="1" dirty="0" err="1" smtClean="0">
                                  <a:latin typeface="Cambria Math" panose="02040503050406030204" pitchFamily="18" charset="0"/>
                                  <a:cs typeface="Arial" panose="020B0604020202020204" pitchFamily="34" charset="0"/>
                                </a:rPr>
                                <m:t>𝓅</m:t>
                              </m:r>
                              <m:r>
                                <a:rPr lang="en-US" sz="4800" i="1" dirty="0" err="1" smtClean="0">
                                  <a:latin typeface="Cambria Math" panose="02040503050406030204" pitchFamily="18" charset="0"/>
                                  <a:cs typeface="Arial" panose="020B0604020202020204" pitchFamily="34" charset="0"/>
                                </a:rPr>
                                <m:t>,</m:t>
                              </m:r>
                              <m:r>
                                <a:rPr lang="en-US" sz="4800" i="1" dirty="0" err="1" smtClean="0">
                                  <a:latin typeface="Cambria Math" panose="02040503050406030204" pitchFamily="18" charset="0"/>
                                  <a:cs typeface="Arial" panose="020B0604020202020204" pitchFamily="34" charset="0"/>
                                </a:rPr>
                                <m:t>𝓈</m:t>
                              </m:r>
                            </m:sub>
                          </m:sSub>
                        </m:e>
                      </m:d>
                    </m:oMath>
                  </m:oMathPara>
                </a14:m>
                <a:endParaRPr lang="en-US" sz="4800">
                  <a:latin typeface="Arial" panose="020B0604020202020204" pitchFamily="34" charset="0"/>
                  <a:cs typeface="Arial" panose="020B0604020202020204" pitchFamily="34" charset="0"/>
                </a:endParaRPr>
              </a:p>
            </p:txBody>
          </p:sp>
        </mc:Choice>
        <mc:Fallback xmlns="">
          <p:sp>
            <p:nvSpPr>
              <p:cNvPr id="34" name="TextBox 33">
                <a:extLst>
                  <a:ext uri="{FF2B5EF4-FFF2-40B4-BE49-F238E27FC236}">
                    <a16:creationId xmlns:a16="http://schemas.microsoft.com/office/drawing/2014/main" id="{88C98A5E-677E-E1A2-DE54-2C9E48EA581A}"/>
                  </a:ext>
                </a:extLst>
              </p:cNvPr>
              <p:cNvSpPr txBox="1">
                <a:spLocks noRot="1" noChangeAspect="1" noMove="1" noResize="1" noEditPoints="1" noAdjustHandles="1" noChangeArrowheads="1" noChangeShapeType="1" noTextEdit="1"/>
              </p:cNvSpPr>
              <p:nvPr/>
            </p:nvSpPr>
            <p:spPr>
              <a:xfrm>
                <a:off x="2977110" y="6412586"/>
                <a:ext cx="18429779" cy="2533963"/>
              </a:xfrm>
              <a:prstGeom prst="rect">
                <a:avLst/>
              </a:prstGeom>
              <a:blipFill>
                <a:blip r:embed="rId5"/>
                <a:stretch>
                  <a:fillRect t="-4196" r="-296"/>
                </a:stretch>
              </a:blipFill>
              <a:ln w="76200" cap="flat">
                <a:solidFill>
                  <a:srgbClr val="A36EC4"/>
                </a:solid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C564D819-4E55-909B-EC1E-E6A97ABFB436}"/>
                  </a:ext>
                </a:extLst>
              </p:cNvPr>
              <p:cNvSpPr txBox="1"/>
              <p:nvPr/>
            </p:nvSpPr>
            <p:spPr>
              <a:xfrm>
                <a:off x="425149" y="9312642"/>
                <a:ext cx="23239523" cy="31039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800">
                    <a:latin typeface="Arial" panose="020B0604020202020204" pitchFamily="34" charset="0"/>
                    <a:cs typeface="Arial" panose="020B0604020202020204" pitchFamily="34" charset="0"/>
                  </a:rPr>
                  <a:t>Each memory entry stores the </a:t>
                </a:r>
                <a:r>
                  <a:rPr lang="en-US" sz="4800" b="1">
                    <a:latin typeface="Arial" panose="020B0604020202020204" pitchFamily="34" charset="0"/>
                    <a:cs typeface="Arial" panose="020B0604020202020204" pitchFamily="34" charset="0"/>
                  </a:rPr>
                  <a:t>latent representation </a:t>
                </a:r>
                <a:r>
                  <a:rPr lang="en-US" sz="4800">
                    <a:latin typeface="Arial" panose="020B0604020202020204" pitchFamily="34" charset="0"/>
                    <a:cs typeface="Arial" panose="020B0604020202020204" pitchFamily="34" charset="0"/>
                  </a:rPr>
                  <a:t>and </a:t>
                </a:r>
                <a:r>
                  <a:rPr lang="en-US" sz="4800" b="1">
                    <a:latin typeface="Arial" panose="020B0604020202020204" pitchFamily="34" charset="0"/>
                    <a:cs typeface="Arial" panose="020B0604020202020204" pitchFamily="34" charset="0"/>
                  </a:rPr>
                  <a:t>metadata</a:t>
                </a:r>
                <a:r>
                  <a:rPr lang="en-US" sz="4800">
                    <a:latin typeface="Arial" panose="020B0604020202020204" pitchFamily="34" charset="0"/>
                    <a:cs typeface="Arial" panose="020B0604020202020204" pitchFamily="34" charset="0"/>
                  </a:rPr>
                  <a:t> identifying the source part and window index. Since all parts are registered to the common inspection set </a:t>
                </a:r>
                <a14:m>
                  <m:oMath xmlns:m="http://schemas.openxmlformats.org/officeDocument/2006/math">
                    <m:r>
                      <a:rPr lang="en-US" sz="4800" i="1" dirty="0" smtClean="0">
                        <a:latin typeface="Cambria Math" panose="02040503050406030204" pitchFamily="18" charset="0"/>
                      </a:rPr>
                      <m:t>𝒯</m:t>
                    </m:r>
                  </m:oMath>
                </a14:m>
                <a:r>
                  <a:rPr lang="en-US" sz="4800">
                    <a:latin typeface="Arial" panose="020B0604020202020204" pitchFamily="34" charset="0"/>
                    <a:cs typeface="Arial" panose="020B0604020202020204" pitchFamily="34" charset="0"/>
                  </a:rPr>
                  <a:t>, a retrieved historical window from source part </a:t>
                </a:r>
                <a14:m>
                  <m:oMath xmlns:m="http://schemas.openxmlformats.org/officeDocument/2006/math">
                    <m:r>
                      <a:rPr lang="en-US" sz="4800" i="1" dirty="0" smtClean="0">
                        <a:latin typeface="Cambria Math" panose="02040503050406030204" pitchFamily="18" charset="0"/>
                      </a:rPr>
                      <m:t>𝑝</m:t>
                    </m:r>
                  </m:oMath>
                </a14:m>
                <a:r>
                  <a:rPr lang="en-US" sz="4800">
                    <a:latin typeface="Arial" panose="020B0604020202020204" pitchFamily="34" charset="0"/>
                    <a:cs typeface="Arial" panose="020B0604020202020204" pitchFamily="34" charset="0"/>
                  </a:rPr>
                  <a:t> can be </a:t>
                </a:r>
                <a:r>
                  <a:rPr lang="en-US" sz="4800" b="1">
                    <a:latin typeface="Arial" panose="020B0604020202020204" pitchFamily="34" charset="0"/>
                    <a:cs typeface="Arial" panose="020B0604020202020204" pitchFamily="34" charset="0"/>
                  </a:rPr>
                  <a:t>associated with the historical deviation</a:t>
                </a:r>
                <a:r>
                  <a:rPr lang="en-US" sz="4800">
                    <a:latin typeface="Arial" panose="020B0604020202020204" pitchFamily="34" charset="0"/>
                    <a:cs typeface="Arial" panose="020B0604020202020204" pitchFamily="34" charset="0"/>
                  </a:rPr>
                  <a:t> </a:t>
                </a:r>
                <a14:m>
                  <m:oMath xmlns:m="http://schemas.openxmlformats.org/officeDocument/2006/math">
                    <m:sSub>
                      <m:sSubPr>
                        <m:ctrlPr>
                          <a:rPr lang="en-US" sz="4800" i="1" dirty="0" smtClean="0">
                            <a:latin typeface="Cambria Math" panose="02040503050406030204" pitchFamily="18" charset="0"/>
                          </a:rPr>
                        </m:ctrlPr>
                      </m:sSubPr>
                      <m:e>
                        <m:r>
                          <a:rPr lang="en-US" sz="4800" i="1" dirty="0" smtClean="0">
                            <a:latin typeface="Cambria Math" panose="02040503050406030204" pitchFamily="18" charset="0"/>
                          </a:rPr>
                          <m:t>𝑦</m:t>
                        </m:r>
                      </m:e>
                      <m:sub>
                        <m:r>
                          <a:rPr lang="en-US" sz="4800" i="1" dirty="0" err="1">
                            <a:latin typeface="Cambria Math" panose="02040503050406030204" pitchFamily="18" charset="0"/>
                          </a:rPr>
                          <m:t>𝑝</m:t>
                        </m:r>
                        <m:r>
                          <a:rPr lang="en-US" sz="4800" i="1" dirty="0" err="1">
                            <a:latin typeface="Cambria Math" panose="02040503050406030204" pitchFamily="18" charset="0"/>
                          </a:rPr>
                          <m:t>,</m:t>
                        </m:r>
                        <m:r>
                          <a:rPr lang="en-US" sz="4800" i="1" dirty="0" err="1">
                            <a:latin typeface="Cambria Math" panose="02040503050406030204" pitchFamily="18" charset="0"/>
                          </a:rPr>
                          <m:t>𝑡</m:t>
                        </m:r>
                      </m:sub>
                    </m:sSub>
                  </m:oMath>
                </a14:m>
                <a:r>
                  <a:rPr lang="en-US" sz="4800">
                    <a:latin typeface="Arial" panose="020B0604020202020204" pitchFamily="34" charset="0"/>
                    <a:cs typeface="Arial" panose="020B0604020202020204" pitchFamily="34" charset="0"/>
                  </a:rPr>
                  <a:t> at the same inspection location </a:t>
                </a:r>
                <a14:m>
                  <m:oMath xmlns:m="http://schemas.openxmlformats.org/officeDocument/2006/math">
                    <m:r>
                      <a:rPr lang="en-US" sz="4800" i="1" dirty="0" smtClean="0">
                        <a:latin typeface="Cambria Math" panose="02040503050406030204" pitchFamily="18" charset="0"/>
                      </a:rPr>
                      <m:t>𝑡</m:t>
                    </m:r>
                  </m:oMath>
                </a14:m>
                <a:r>
                  <a:rPr lang="en-US" sz="4800">
                    <a:latin typeface="Arial" panose="020B0604020202020204" pitchFamily="34" charset="0"/>
                    <a:cs typeface="Arial" panose="020B0604020202020204" pitchFamily="34" charset="0"/>
                  </a:rPr>
                  <a:t>.</a:t>
                </a:r>
              </a:p>
            </p:txBody>
          </p:sp>
        </mc:Choice>
        <mc:Fallback xmlns="">
          <p:sp>
            <p:nvSpPr>
              <p:cNvPr id="36" name="TextBox 35">
                <a:extLst>
                  <a:ext uri="{FF2B5EF4-FFF2-40B4-BE49-F238E27FC236}">
                    <a16:creationId xmlns:a16="http://schemas.microsoft.com/office/drawing/2014/main" id="{C564D819-4E55-909B-EC1E-E6A97ABFB436}"/>
                  </a:ext>
                </a:extLst>
              </p:cNvPr>
              <p:cNvSpPr txBox="1">
                <a:spLocks noRot="1" noChangeAspect="1" noMove="1" noResize="1" noEditPoints="1" noAdjustHandles="1" noChangeArrowheads="1" noChangeShapeType="1" noTextEdit="1"/>
              </p:cNvSpPr>
              <p:nvPr/>
            </p:nvSpPr>
            <p:spPr>
              <a:xfrm>
                <a:off x="425149" y="9312642"/>
                <a:ext cx="23239523" cy="3103927"/>
              </a:xfrm>
              <a:prstGeom prst="rect">
                <a:avLst/>
              </a:prstGeom>
              <a:blipFill>
                <a:blip r:embed="rId6"/>
                <a:stretch>
                  <a:fillRect l="-682" t="-4715" r="-1338" b="-7269"/>
                </a:stretch>
              </a:blipFill>
              <a:ln w="12700" cap="flat">
                <a:noFill/>
                <a:miter lim="400000"/>
              </a:ln>
              <a:effectLst/>
            </p:spPr>
            <p:txBody>
              <a:bodyPr/>
              <a:lstStyle/>
              <a:p>
                <a:r>
                  <a:rPr lang="en-US">
                    <a:noFill/>
                  </a:rPr>
                  <a:t> </a:t>
                </a:r>
              </a:p>
            </p:txBody>
          </p:sp>
        </mc:Fallback>
      </mc:AlternateContent>
      <p:pic>
        <p:nvPicPr>
          <p:cNvPr id="50" name="Picture 49">
            <a:extLst>
              <a:ext uri="{FF2B5EF4-FFF2-40B4-BE49-F238E27FC236}">
                <a16:creationId xmlns:a16="http://schemas.microsoft.com/office/drawing/2014/main" id="{97DAA44F-1295-3DDC-64F6-40E64EDA9DA1}"/>
              </a:ext>
            </a:extLst>
          </p:cNvPr>
          <p:cNvPicPr>
            <a:picLocks noChangeAspect="1"/>
          </p:cNvPicPr>
          <p:nvPr/>
        </p:nvPicPr>
        <p:blipFill>
          <a:blip r:embed="rId7"/>
          <a:stretch>
            <a:fillRect/>
          </a:stretch>
        </p:blipFill>
        <p:spPr>
          <a:xfrm>
            <a:off x="16568819" y="2535255"/>
            <a:ext cx="2312016" cy="2160407"/>
          </a:xfrm>
          <a:prstGeom prst="rect">
            <a:avLst/>
          </a:prstGeom>
        </p:spPr>
      </p:pic>
    </p:spTree>
    <p:extLst>
      <p:ext uri="{BB962C8B-B14F-4D97-AF65-F5344CB8AC3E}">
        <p14:creationId xmlns:p14="http://schemas.microsoft.com/office/powerpoint/2010/main" val="275574673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0DB5BD-9E2F-8BE8-EF40-2880D5CD0667}"/>
              </a:ext>
            </a:extLst>
          </p:cNvPr>
          <p:cNvSpPr>
            <a:spLocks noGrp="1"/>
          </p:cNvSpPr>
          <p:nvPr>
            <p:ph type="body" sz="quarter" idx="11"/>
          </p:nvPr>
        </p:nvSpPr>
        <p:spPr>
          <a:xfrm>
            <a:off x="1981200" y="238931"/>
            <a:ext cx="17240250" cy="1857155"/>
          </a:xfrm>
        </p:spPr>
        <p:txBody>
          <a:bodyPr/>
          <a:lstStyle/>
          <a:p>
            <a:r>
              <a:rPr lang="en-US"/>
              <a:t>Model: Query Window Construction</a:t>
            </a:r>
          </a:p>
          <a:p>
            <a:endParaRPr lang="en-US"/>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193154E-30A8-7622-57F4-ACF50690353D}"/>
                  </a:ext>
                </a:extLst>
              </p:cNvPr>
              <p:cNvSpPr txBox="1"/>
              <p:nvPr/>
            </p:nvSpPr>
            <p:spPr>
              <a:xfrm>
                <a:off x="8039283" y="1393895"/>
                <a:ext cx="13625476" cy="821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a:latin typeface="Arial" panose="020B0604020202020204" pitchFamily="34" charset="0"/>
                    <a:cs typeface="Arial" panose="020B0604020202020204" pitchFamily="34" charset="0"/>
                  </a:rPr>
                  <a:t>Local signal-index region </a:t>
                </a:r>
                <a14:m>
                  <m:oMath xmlns:m="http://schemas.openxmlformats.org/officeDocument/2006/math">
                    <m:sSub>
                      <m:sSubPr>
                        <m:ctrlPr>
                          <a:rPr lang="en-US" sz="4400" i="1" dirty="0" smtClean="0">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ℛ</m:t>
                        </m:r>
                      </m:e>
                      <m:sub>
                        <m:r>
                          <a:rPr lang="en-US" sz="4400" b="0" i="1" dirty="0" smtClean="0">
                            <a:latin typeface="Cambria Math" panose="02040503050406030204" pitchFamily="18" charset="0"/>
                            <a:cs typeface="Arial" panose="020B0604020202020204" pitchFamily="34" charset="0"/>
                          </a:rPr>
                          <m:t>𝑞</m:t>
                        </m:r>
                        <m:r>
                          <a:rPr lang="en-US" sz="4400" i="1" dirty="0" err="1">
                            <a:latin typeface="Cambria Math" panose="02040503050406030204" pitchFamily="18" charset="0"/>
                            <a:cs typeface="Arial" panose="020B0604020202020204" pitchFamily="34" charset="0"/>
                          </a:rPr>
                          <m:t>,</m:t>
                        </m:r>
                        <m:r>
                          <a:rPr lang="en-US" sz="4400" b="0" i="1" dirty="0" smtClean="0">
                            <a:latin typeface="Cambria Math" panose="02040503050406030204" pitchFamily="18" charset="0"/>
                            <a:cs typeface="Arial" panose="020B0604020202020204" pitchFamily="34" charset="0"/>
                          </a:rPr>
                          <m:t>𝑠</m:t>
                        </m:r>
                        <m:r>
                          <a:rPr lang="en-US" sz="4400" i="1" dirty="0" err="1">
                            <a:latin typeface="Cambria Math" panose="02040503050406030204" pitchFamily="18" charset="0"/>
                            <a:cs typeface="Arial" panose="020B0604020202020204" pitchFamily="34" charset="0"/>
                          </a:rPr>
                          <m:t>,</m:t>
                        </m:r>
                        <m:r>
                          <a:rPr lang="en-US" sz="4400" b="0" i="1" dirty="0" smtClean="0">
                            <a:latin typeface="Cambria Math" panose="02040503050406030204" pitchFamily="18" charset="0"/>
                            <a:cs typeface="Arial" panose="020B0604020202020204" pitchFamily="34" charset="0"/>
                          </a:rPr>
                          <m:t>𝑡</m:t>
                        </m:r>
                      </m:sub>
                    </m:sSub>
                    <m:r>
                      <a:rPr lang="en-US" sz="4400" i="1" dirty="0">
                        <a:latin typeface="Cambria Math" panose="02040503050406030204" pitchFamily="18" charset="0"/>
                        <a:cs typeface="Arial" panose="020B0604020202020204" pitchFamily="34" charset="0"/>
                      </a:rPr>
                      <m:t>⊆</m:t>
                    </m:r>
                    <m:r>
                      <m:rPr>
                        <m:lit/>
                      </m:rP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1</m:t>
                    </m:r>
                    <m:r>
                      <a:rPr lang="en-US" sz="4400" i="1" dirty="0">
                        <a:latin typeface="Cambria Math" panose="02040503050406030204" pitchFamily="18" charset="0"/>
                        <a:cs typeface="Arial" panose="020B0604020202020204" pitchFamily="34" charset="0"/>
                      </a:rPr>
                      <m:t>,…,</m:t>
                    </m:r>
                    <m:sSub>
                      <m:sSubPr>
                        <m:ctrlPr>
                          <a:rPr lang="en-US" sz="4400" i="1" dirty="0">
                            <a:latin typeface="Cambria Math" panose="02040503050406030204" pitchFamily="18" charset="0"/>
                            <a:cs typeface="Arial" panose="020B0604020202020204" pitchFamily="34" charset="0"/>
                          </a:rPr>
                        </m:ctrlPr>
                      </m:sSubPr>
                      <m:e>
                        <m:r>
                          <a:rPr lang="en-US" sz="4400" i="1" dirty="0" err="1">
                            <a:latin typeface="Cambria Math" panose="02040503050406030204" pitchFamily="18" charset="0"/>
                            <a:cs typeface="Arial" panose="020B0604020202020204" pitchFamily="34" charset="0"/>
                          </a:rPr>
                          <m:t>𝐿</m:t>
                        </m:r>
                      </m:e>
                      <m:sub>
                        <m:r>
                          <a:rPr lang="en-US" sz="4400" i="1" dirty="0" err="1">
                            <a:latin typeface="Cambria Math" panose="02040503050406030204" pitchFamily="18" charset="0"/>
                            <a:cs typeface="Arial" panose="020B0604020202020204" pitchFamily="34" charset="0"/>
                          </a:rPr>
                          <m:t>𝑞</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𝑠</m:t>
                        </m:r>
                      </m:sub>
                    </m:sSub>
                    <m:r>
                      <m:rPr>
                        <m:lit/>
                      </m:rPr>
                      <a:rPr lang="en-US" sz="4400" i="1" dirty="0" smtClean="0">
                        <a:latin typeface="Cambria Math" panose="02040503050406030204" pitchFamily="18" charset="0"/>
                        <a:cs typeface="Arial" panose="020B0604020202020204" pitchFamily="34" charset="0"/>
                      </a:rPr>
                      <m:t>}</m:t>
                    </m:r>
                  </m:oMath>
                </a14:m>
                <a:endParaRPr lang="en-US" sz="4400">
                  <a:latin typeface="Arial" panose="020B0604020202020204" pitchFamily="34" charset="0"/>
                  <a:cs typeface="Arial" panose="020B0604020202020204" pitchFamily="34" charset="0"/>
                </a:endParaRPr>
              </a:p>
            </p:txBody>
          </p:sp>
        </mc:Choice>
        <mc:Fallback xmlns="">
          <p:sp>
            <p:nvSpPr>
              <p:cNvPr id="12" name="TextBox 11">
                <a:extLst>
                  <a:ext uri="{FF2B5EF4-FFF2-40B4-BE49-F238E27FC236}">
                    <a16:creationId xmlns:a16="http://schemas.microsoft.com/office/drawing/2014/main" id="{B193154E-30A8-7622-57F4-ACF50690353D}"/>
                  </a:ext>
                </a:extLst>
              </p:cNvPr>
              <p:cNvSpPr txBox="1">
                <a:spLocks noRot="1" noChangeAspect="1" noMove="1" noResize="1" noEditPoints="1" noAdjustHandles="1" noChangeArrowheads="1" noChangeShapeType="1" noTextEdit="1"/>
              </p:cNvSpPr>
              <p:nvPr/>
            </p:nvSpPr>
            <p:spPr>
              <a:xfrm>
                <a:off x="8039283" y="1393895"/>
                <a:ext cx="13625476" cy="821700"/>
              </a:xfrm>
              <a:prstGeom prst="rect">
                <a:avLst/>
              </a:prstGeom>
              <a:blipFill>
                <a:blip r:embed="rId3"/>
                <a:stretch>
                  <a:fillRect t="-17164" b="-27612"/>
                </a:stretch>
              </a:blipFill>
              <a:ln w="12700" cap="flat">
                <a:noFill/>
                <a:miter lim="400000"/>
              </a:ln>
              <a:effectLst/>
            </p:spPr>
            <p:txBody>
              <a:bodyPr/>
              <a:lstStyle/>
              <a:p>
                <a:r>
                  <a:rPr lang="en-US">
                    <a:noFill/>
                  </a:rPr>
                  <a:t> </a:t>
                </a:r>
              </a:p>
            </p:txBody>
          </p:sp>
        </mc:Fallback>
      </mc:AlternateContent>
      <p:pic>
        <p:nvPicPr>
          <p:cNvPr id="14" name="Picture 13">
            <a:extLst>
              <a:ext uri="{FF2B5EF4-FFF2-40B4-BE49-F238E27FC236}">
                <a16:creationId xmlns:a16="http://schemas.microsoft.com/office/drawing/2014/main" id="{56E5FEAF-14F1-D357-20D2-EC763EA7DEC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2" b="89744" l="6851" r="93306">
                        <a14:foregroundMark x1="6851" y1="21083" x2="6851" y2="21083"/>
                        <a14:foregroundMark x1="8075" y1="29345" x2="8075" y2="29345"/>
                        <a14:foregroundMark x1="9456" y1="52422" x2="9456" y2="52422"/>
                        <a14:foregroundMark x1="9091" y1="44729" x2="9091" y2="44729"/>
                        <a14:foregroundMark x1="10445" y1="67521" x2="10445" y2="67521"/>
                        <a14:foregroundMark x1="14691" y1="50142" x2="14691" y2="50142"/>
                        <a14:foregroundMark x1="14118" y1="59259" x2="14118" y2="59259"/>
                        <a14:foregroundMark x1="15837" y1="33618" x2="15837" y2="33618"/>
                        <a14:foregroundMark x1="19667" y1="35613" x2="19667" y2="35613"/>
                        <a14:foregroundMark x1="18911" y1="27350" x2="18911" y2="27350"/>
                        <a14:foregroundMark x1="21256" y1="61254" x2="21256" y2="61254"/>
                        <a14:foregroundMark x1="20448" y1="48148" x2="20448" y2="48148"/>
                        <a14:foregroundMark x1="22740" y1="75783" x2="22740" y2="75783"/>
                        <a14:foregroundMark x1="21829" y1="68091" x2="21829" y2="68091"/>
                        <a14:foregroundMark x1="27377" y1="41026" x2="27377" y2="41026"/>
                        <a14:foregroundMark x1="33629" y1="53846" x2="33629" y2="53846"/>
                        <a14:foregroundMark x1="32665" y1="42450" x2="32665" y2="42450"/>
                        <a14:foregroundMark x1="41469" y1="35613" x2="41469" y2="35613"/>
                        <a14:foregroundMark x1="48033" y1="55840" x2="48033" y2="55840"/>
                        <a14:foregroundMark x1="46757" y1="41311" x2="46757" y2="41311"/>
                        <a14:foregroundMark x1="51341" y1="78632" x2="51341" y2="78632"/>
                        <a14:foregroundMark x1="63246" y1="50142" x2="63246" y2="50142"/>
                        <a14:foregroundMark x1="62021" y1="37037" x2="62021" y2="37037"/>
                        <a14:foregroundMark x1="66033" y1="74644" x2="66033" y2="74644"/>
                        <a14:foregroundMark x1="72180" y1="44729" x2="72180" y2="44729"/>
                        <a14:foregroundMark x1="71347" y1="54986" x2="71347" y2="54986"/>
                        <a14:foregroundMark x1="70695" y1="61254" x2="70695" y2="61254"/>
                        <a14:foregroundMark x1="80021" y1="45299" x2="80021" y2="45299"/>
                        <a14:foregroundMark x1="79291" y1="37037" x2="79291" y2="37037"/>
                        <a14:foregroundMark x1="84136" y1="78063" x2="84136" y2="78063"/>
                        <a14:foregroundMark x1="88799" y1="58689" x2="88799" y2="58689"/>
                        <a14:foregroundMark x1="91300" y1="35043" x2="91300" y2="35043"/>
                        <a14:foregroundMark x1="93306" y1="23077" x2="93306" y2="23077"/>
                        <a14:foregroundMark x1="90258" y1="45299" x2="90258" y2="45299"/>
                        <a14:foregroundMark x1="75150" y1="23647" x2="75150" y2="23647"/>
                        <a14:foregroundMark x1="78302" y1="29345" x2="78302" y2="29345"/>
                        <a14:foregroundMark x1="55171" y1="50997" x2="55171" y2="50997"/>
                        <a14:foregroundMark x1="57202" y1="29345" x2="57202" y2="29345"/>
                        <a14:foregroundMark x1="55744" y1="44729" x2="55744" y2="44729"/>
                        <a14:foregroundMark x1="54129" y1="61823" x2="54129" y2="61823"/>
                        <a14:foregroundMark x1="54780" y1="56980" x2="54780" y2="56980"/>
                        <a14:foregroundMark x1="44699" y1="24501" x2="44699" y2="24501"/>
                        <a14:foregroundMark x1="38578" y1="69801" x2="38578" y2="69801"/>
                        <a14:foregroundMark x1="40063" y1="49573" x2="40063" y2="49573"/>
                        <a14:foregroundMark x1="39411" y1="60399" x2="39411" y2="60399"/>
                        <a14:foregroundMark x1="34384" y1="64957" x2="34384" y2="64957"/>
                        <a14:foregroundMark x1="31180" y1="25926" x2="31180" y2="25926"/>
                        <a14:foregroundMark x1="28263" y1="28775" x2="28263" y2="28775"/>
                        <a14:foregroundMark x1="64887" y1="68091" x2="64887" y2="68091"/>
                        <a14:foregroundMark x1="64209" y1="60399" x2="64209" y2="60399"/>
                      </a14:backgroundRemoval>
                    </a14:imgEffect>
                  </a14:imgLayer>
                </a14:imgProps>
              </a:ext>
            </a:extLst>
          </a:blip>
          <a:stretch>
            <a:fillRect/>
          </a:stretch>
        </p:blipFill>
        <p:spPr>
          <a:xfrm>
            <a:off x="8000900" y="2069646"/>
            <a:ext cx="13934032" cy="1270689"/>
          </a:xfrm>
          <a:prstGeom prst="rect">
            <a:avLst/>
          </a:prstGeom>
        </p:spPr>
      </p:pic>
      <p:cxnSp>
        <p:nvCxnSpPr>
          <p:cNvPr id="18" name="Straight Arrow Connector 17">
            <a:extLst>
              <a:ext uri="{FF2B5EF4-FFF2-40B4-BE49-F238E27FC236}">
                <a16:creationId xmlns:a16="http://schemas.microsoft.com/office/drawing/2014/main" id="{C321DFBB-1C5C-7E41-6735-78DA6210DE20}"/>
              </a:ext>
            </a:extLst>
          </p:cNvPr>
          <p:cNvCxnSpPr>
            <a:cxnSpLocks/>
          </p:cNvCxnSpPr>
          <p:nvPr/>
        </p:nvCxnSpPr>
        <p:spPr>
          <a:xfrm>
            <a:off x="8783257" y="3582941"/>
            <a:ext cx="3117947" cy="11432"/>
          </a:xfrm>
          <a:prstGeom prst="straightConnector1">
            <a:avLst/>
          </a:prstGeom>
          <a:noFill/>
          <a:ln w="76200" cap="flat">
            <a:solidFill>
              <a:srgbClr val="000000"/>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7D0D907-ACFC-8A08-78D0-AB753DB2EB30}"/>
                  </a:ext>
                </a:extLst>
              </p:cNvPr>
              <p:cNvSpPr txBox="1"/>
              <p:nvPr/>
            </p:nvSpPr>
            <p:spPr>
              <a:xfrm>
                <a:off x="8566322" y="3635593"/>
                <a:ext cx="3357526"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Inspection point</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a:t>
                </a:r>
                <a14:m>
                  <m:oMath xmlns:m="http://schemas.openxmlformats.org/officeDocument/2006/math">
                    <m:r>
                      <a:rPr lang="en-US" sz="3600" b="0" i="0" smtClean="0">
                        <a:latin typeface="Cambria Math" panose="02040503050406030204" pitchFamily="18" charset="0"/>
                        <a:cs typeface="Arial" panose="020B0604020202020204" pitchFamily="34" charset="0"/>
                      </a:rPr>
                      <m:t>1</m:t>
                    </m:r>
                  </m:oMath>
                </a14:m>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 total</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time</a:t>
                </a:r>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20" name="TextBox 19">
                <a:extLst>
                  <a:ext uri="{FF2B5EF4-FFF2-40B4-BE49-F238E27FC236}">
                    <a16:creationId xmlns:a16="http://schemas.microsoft.com/office/drawing/2014/main" id="{77D0D907-ACFC-8A08-78D0-AB753DB2EB30}"/>
                  </a:ext>
                </a:extLst>
              </p:cNvPr>
              <p:cNvSpPr txBox="1">
                <a:spLocks noRot="1" noChangeAspect="1" noMove="1" noResize="1" noEditPoints="1" noAdjustHandles="1" noChangeArrowheads="1" noChangeShapeType="1" noTextEdit="1"/>
              </p:cNvSpPr>
              <p:nvPr/>
            </p:nvSpPr>
            <p:spPr>
              <a:xfrm>
                <a:off x="8566322" y="3635593"/>
                <a:ext cx="3357526" cy="1210588"/>
              </a:xfrm>
              <a:prstGeom prst="rect">
                <a:avLst/>
              </a:prstGeom>
              <a:blipFill>
                <a:blip r:embed="rId6"/>
                <a:stretch>
                  <a:fillRect l="-5989" t="-6533" r="-9619" b="-18090"/>
                </a:stretch>
              </a:blipFill>
              <a:ln w="12700" cap="flat">
                <a:noFill/>
                <a:miter lim="400000"/>
              </a:ln>
              <a:effectLst/>
            </p:spPr>
            <p:txBody>
              <a:bodyPr/>
              <a:lstStyle/>
              <a:p>
                <a:r>
                  <a:rPr lang="en-US">
                    <a:noFill/>
                  </a:rPr>
                  <a:t> </a:t>
                </a:r>
              </a:p>
            </p:txBody>
          </p:sp>
        </mc:Fallback>
      </mc:AlternateContent>
      <p:cxnSp>
        <p:nvCxnSpPr>
          <p:cNvPr id="21" name="Straight Arrow Connector 20">
            <a:extLst>
              <a:ext uri="{FF2B5EF4-FFF2-40B4-BE49-F238E27FC236}">
                <a16:creationId xmlns:a16="http://schemas.microsoft.com/office/drawing/2014/main" id="{9DD9246B-62D8-E061-28BB-C2D586490EAC}"/>
              </a:ext>
            </a:extLst>
          </p:cNvPr>
          <p:cNvCxnSpPr>
            <a:cxnSpLocks/>
          </p:cNvCxnSpPr>
          <p:nvPr/>
        </p:nvCxnSpPr>
        <p:spPr>
          <a:xfrm>
            <a:off x="12091366" y="3613423"/>
            <a:ext cx="3357526" cy="0"/>
          </a:xfrm>
          <a:prstGeom prst="straightConnector1">
            <a:avLst/>
          </a:prstGeom>
          <a:noFill/>
          <a:ln w="76200" cap="flat">
            <a:solidFill>
              <a:srgbClr val="000000"/>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F598561-575E-DB87-920E-AE38377947DF}"/>
                  </a:ext>
                </a:extLst>
              </p:cNvPr>
              <p:cNvSpPr txBox="1"/>
              <p:nvPr/>
            </p:nvSpPr>
            <p:spPr>
              <a:xfrm>
                <a:off x="12091366" y="3635593"/>
                <a:ext cx="3357526"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Inspection point</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a:t>
                </a:r>
                <a14:m>
                  <m:oMath xmlns:m="http://schemas.openxmlformats.org/officeDocument/2006/math">
                    <m:r>
                      <a:rPr kumimoji="0" lang="en-US" sz="3600" b="0" i="1" u="none" strike="noStrike" cap="none" spc="0" normalizeH="0" dirty="0" smtClean="0">
                        <a:ln>
                          <a:noFill/>
                        </a:ln>
                        <a:solidFill>
                          <a:srgbClr val="000000"/>
                        </a:solidFill>
                        <a:effectLst/>
                        <a:uFillTx/>
                        <a:latin typeface="Cambria Math" panose="02040503050406030204" pitchFamily="18" charset="0"/>
                        <a:cs typeface="Arial" panose="020B0604020202020204" pitchFamily="34" charset="0"/>
                        <a:sym typeface="Helvetica Light"/>
                      </a:rPr>
                      <m:t>2</m:t>
                    </m:r>
                  </m:oMath>
                </a14:m>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 total</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time</a:t>
                </a:r>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23" name="TextBox 22">
                <a:extLst>
                  <a:ext uri="{FF2B5EF4-FFF2-40B4-BE49-F238E27FC236}">
                    <a16:creationId xmlns:a16="http://schemas.microsoft.com/office/drawing/2014/main" id="{4F598561-575E-DB87-920E-AE38377947DF}"/>
                  </a:ext>
                </a:extLst>
              </p:cNvPr>
              <p:cNvSpPr txBox="1">
                <a:spLocks noRot="1" noChangeAspect="1" noMove="1" noResize="1" noEditPoints="1" noAdjustHandles="1" noChangeArrowheads="1" noChangeShapeType="1" noTextEdit="1"/>
              </p:cNvSpPr>
              <p:nvPr/>
            </p:nvSpPr>
            <p:spPr>
              <a:xfrm>
                <a:off x="12091366" y="3635593"/>
                <a:ext cx="3357526" cy="1210588"/>
              </a:xfrm>
              <a:prstGeom prst="rect">
                <a:avLst/>
              </a:prstGeom>
              <a:blipFill>
                <a:blip r:embed="rId7"/>
                <a:stretch>
                  <a:fillRect l="-5989" t="-6533" r="-9619" b="-18090"/>
                </a:stretch>
              </a:blipFill>
              <a:ln w="12700" cap="flat">
                <a:noFill/>
                <a:miter lim="400000"/>
              </a:ln>
              <a:effectLst/>
            </p:spPr>
            <p:txBody>
              <a:bodyPr/>
              <a:lstStyle/>
              <a:p>
                <a:r>
                  <a:rPr lang="en-US">
                    <a:noFill/>
                  </a:rPr>
                  <a:t> </a:t>
                </a:r>
              </a:p>
            </p:txBody>
          </p:sp>
        </mc:Fallback>
      </mc:AlternateContent>
      <p:cxnSp>
        <p:nvCxnSpPr>
          <p:cNvPr id="26" name="Straight Arrow Connector 25">
            <a:extLst>
              <a:ext uri="{FF2B5EF4-FFF2-40B4-BE49-F238E27FC236}">
                <a16:creationId xmlns:a16="http://schemas.microsoft.com/office/drawing/2014/main" id="{349D4F3E-D796-79BE-51F7-6E0955885F84}"/>
              </a:ext>
            </a:extLst>
          </p:cNvPr>
          <p:cNvCxnSpPr>
            <a:cxnSpLocks/>
          </p:cNvCxnSpPr>
          <p:nvPr/>
        </p:nvCxnSpPr>
        <p:spPr>
          <a:xfrm>
            <a:off x="17406316" y="3613423"/>
            <a:ext cx="3357526" cy="0"/>
          </a:xfrm>
          <a:prstGeom prst="straightConnector1">
            <a:avLst/>
          </a:prstGeom>
          <a:noFill/>
          <a:ln w="76200" cap="flat">
            <a:solidFill>
              <a:srgbClr val="000000"/>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p:sp>
        <p:nvSpPr>
          <p:cNvPr id="28" name="TextBox 27">
            <a:extLst>
              <a:ext uri="{FF2B5EF4-FFF2-40B4-BE49-F238E27FC236}">
                <a16:creationId xmlns:a16="http://schemas.microsoft.com/office/drawing/2014/main" id="{3D03E3E9-C80F-FFDB-9F58-0A120694CD26}"/>
              </a:ext>
            </a:extLst>
          </p:cNvPr>
          <p:cNvSpPr txBox="1"/>
          <p:nvPr/>
        </p:nvSpPr>
        <p:spPr>
          <a:xfrm>
            <a:off x="16055707" y="3025621"/>
            <a:ext cx="743793"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a:t>
            </a: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F46AFDA-4CE1-6C04-D2F0-2637AFC26E88}"/>
                  </a:ext>
                </a:extLst>
              </p:cNvPr>
              <p:cNvSpPr txBox="1"/>
              <p:nvPr/>
            </p:nvSpPr>
            <p:spPr>
              <a:xfrm>
                <a:off x="17406316" y="3635593"/>
                <a:ext cx="3357526"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Inspection point</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a:t>
                </a:r>
                <a14:m>
                  <m:oMath xmlns:m="http://schemas.openxmlformats.org/officeDocument/2006/math">
                    <m:r>
                      <a:rPr kumimoji="0" lang="en-US" sz="3600" b="0" i="1" u="none" strike="noStrike" cap="none" spc="0" normalizeH="0" dirty="0" smtClean="0">
                        <a:ln>
                          <a:noFill/>
                        </a:ln>
                        <a:solidFill>
                          <a:srgbClr val="000000"/>
                        </a:solidFill>
                        <a:effectLst/>
                        <a:uFillTx/>
                        <a:latin typeface="Cambria Math" panose="02040503050406030204" pitchFamily="18" charset="0"/>
                        <a:cs typeface="Arial" panose="020B0604020202020204" pitchFamily="34" charset="0"/>
                        <a:sym typeface="Helvetica Light"/>
                      </a:rPr>
                      <m:t>𝑡</m:t>
                    </m:r>
                  </m:oMath>
                </a14:m>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 total</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time</a:t>
                </a:r>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30" name="TextBox 29">
                <a:extLst>
                  <a:ext uri="{FF2B5EF4-FFF2-40B4-BE49-F238E27FC236}">
                    <a16:creationId xmlns:a16="http://schemas.microsoft.com/office/drawing/2014/main" id="{8F46AFDA-4CE1-6C04-D2F0-2637AFC26E88}"/>
                  </a:ext>
                </a:extLst>
              </p:cNvPr>
              <p:cNvSpPr txBox="1">
                <a:spLocks noRot="1" noChangeAspect="1" noMove="1" noResize="1" noEditPoints="1" noAdjustHandles="1" noChangeArrowheads="1" noChangeShapeType="1" noTextEdit="1"/>
              </p:cNvSpPr>
              <p:nvPr/>
            </p:nvSpPr>
            <p:spPr>
              <a:xfrm>
                <a:off x="17406316" y="3635593"/>
                <a:ext cx="3357526" cy="1210588"/>
              </a:xfrm>
              <a:prstGeom prst="rect">
                <a:avLst/>
              </a:prstGeom>
              <a:blipFill>
                <a:blip r:embed="rId8"/>
                <a:stretch>
                  <a:fillRect l="-5989" t="-6533" r="-9619" b="-18090"/>
                </a:stretch>
              </a:blipFill>
              <a:ln w="12700" cap="flat">
                <a:noFill/>
                <a:miter lim="400000"/>
              </a:ln>
              <a:effectLst/>
            </p:spPr>
            <p:txBody>
              <a:bodyPr/>
              <a:lstStyle/>
              <a:p>
                <a:r>
                  <a:rPr lang="en-US">
                    <a:noFill/>
                  </a:rPr>
                  <a:t> </a:t>
                </a:r>
              </a:p>
            </p:txBody>
          </p:sp>
        </mc:Fallback>
      </mc:AlternateContent>
      <p:grpSp>
        <p:nvGrpSpPr>
          <p:cNvPr id="82" name="Group 81">
            <a:extLst>
              <a:ext uri="{FF2B5EF4-FFF2-40B4-BE49-F238E27FC236}">
                <a16:creationId xmlns:a16="http://schemas.microsoft.com/office/drawing/2014/main" id="{90A6C96E-3075-EF25-56A4-5B3C8F6C9C3B}"/>
              </a:ext>
            </a:extLst>
          </p:cNvPr>
          <p:cNvGrpSpPr/>
          <p:nvPr/>
        </p:nvGrpSpPr>
        <p:grpSpPr>
          <a:xfrm>
            <a:off x="0" y="1382205"/>
            <a:ext cx="6840725" cy="8468853"/>
            <a:chOff x="27729292" y="2658555"/>
            <a:chExt cx="6840725" cy="8468853"/>
          </a:xfrm>
        </p:grpSpPr>
        <p:pic>
          <p:nvPicPr>
            <p:cNvPr id="59" name="Picture 58" descr="A metal object with a metal tip&#10;&#10;AI-generated content may be incorrect.">
              <a:extLst>
                <a:ext uri="{FF2B5EF4-FFF2-40B4-BE49-F238E27FC236}">
                  <a16:creationId xmlns:a16="http://schemas.microsoft.com/office/drawing/2014/main" id="{4B8B5126-6194-13D5-9F86-3576CE592118}"/>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22931" b="76181" l="16869" r="86190">
                          <a14:foregroundMark x1="16869" y1="52321" x2="18776" y2="51877"/>
                          <a14:foregroundMark x1="61508" y1="59952" x2="65324" y2="62091"/>
                          <a14:foregroundMark x1="79830" y1="53573" x2="86190" y2="52967"/>
                          <a14:foregroundMark x1="83798" y1="42955" x2="60539" y2="39362"/>
                          <a14:foregroundMark x1="60236" y1="60597" x2="63265" y2="62091"/>
                          <a14:foregroundMark x1="23713" y1="45095" x2="53998" y2="43399"/>
                          <a14:foregroundMark x1="36947" y1="44005" x2="52726" y2="42955"/>
                          <a14:foregroundMark x1="79982" y1="62091" x2="80951" y2="62939"/>
                        </a14:backgroundRemoval>
                      </a14:imgEffect>
                      <a14:imgEffect>
                        <a14:sharpenSoften amount="20000"/>
                      </a14:imgEffect>
                      <a14:imgEffect>
                        <a14:brightnessContrast contrast="33000"/>
                      </a14:imgEffect>
                    </a14:imgLayer>
                  </a14:imgProps>
                </a:ext>
                <a:ext uri="{28A0092B-C50C-407E-A947-70E740481C1C}">
                  <a14:useLocalDpi xmlns:a14="http://schemas.microsoft.com/office/drawing/2010/main" val="0"/>
                </a:ext>
              </a:extLst>
            </a:blip>
            <a:srcRect l="12562" t="36333" r="30121" b="35743"/>
            <a:stretch>
              <a:fillRect/>
            </a:stretch>
          </p:blipFill>
          <p:spPr>
            <a:xfrm rot="5400000">
              <a:off x="25042080" y="5345767"/>
              <a:ext cx="8468853" cy="3094429"/>
            </a:xfrm>
            <a:prstGeom prst="rect">
              <a:avLst/>
            </a:prstGeom>
            <a:noFill/>
            <a:ln w="19050">
              <a:noFill/>
            </a:ln>
            <a:effectLst>
              <a:outerShdw blurRad="50800" dist="38100" dir="2700000" algn="tl" rotWithShape="0">
                <a:prstClr val="black">
                  <a:alpha val="40000"/>
                </a:prstClr>
              </a:outerShdw>
            </a:effectLst>
          </p:spPr>
        </p:pic>
        <p:sp>
          <p:nvSpPr>
            <p:cNvPr id="60" name="Oval 59">
              <a:extLst>
                <a:ext uri="{FF2B5EF4-FFF2-40B4-BE49-F238E27FC236}">
                  <a16:creationId xmlns:a16="http://schemas.microsoft.com/office/drawing/2014/main" id="{5D44CA00-FC2D-35FA-732F-1E2E04244361}"/>
                </a:ext>
              </a:extLst>
            </p:cNvPr>
            <p:cNvSpPr/>
            <p:nvPr/>
          </p:nvSpPr>
          <p:spPr>
            <a:xfrm flipH="1" flipV="1">
              <a:off x="28821466" y="3715157"/>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61" name="Oval 60">
              <a:extLst>
                <a:ext uri="{FF2B5EF4-FFF2-40B4-BE49-F238E27FC236}">
                  <a16:creationId xmlns:a16="http://schemas.microsoft.com/office/drawing/2014/main" id="{EC9A8219-87AF-F673-1200-9553232E6A61}"/>
                </a:ext>
              </a:extLst>
            </p:cNvPr>
            <p:cNvSpPr/>
            <p:nvPr/>
          </p:nvSpPr>
          <p:spPr>
            <a:xfrm flipH="1" flipV="1">
              <a:off x="29199794" y="4124982"/>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62" name="Oval 61">
              <a:extLst>
                <a:ext uri="{FF2B5EF4-FFF2-40B4-BE49-F238E27FC236}">
                  <a16:creationId xmlns:a16="http://schemas.microsoft.com/office/drawing/2014/main" id="{BCC82D85-E8FD-52BC-C457-AEC8EB23D46C}"/>
                </a:ext>
              </a:extLst>
            </p:cNvPr>
            <p:cNvSpPr/>
            <p:nvPr/>
          </p:nvSpPr>
          <p:spPr>
            <a:xfrm flipH="1" flipV="1">
              <a:off x="29609326" y="4616685"/>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A5E2D2FF-65A7-0756-D7B0-43D32029FBEE}"/>
                    </a:ext>
                  </a:extLst>
                </p:cNvPr>
                <p:cNvSpPr txBox="1"/>
                <p:nvPr/>
              </p:nvSpPr>
              <p:spPr>
                <a:xfrm>
                  <a:off x="30852653" y="2997559"/>
                  <a:ext cx="3717364"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Inspection point</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a:t>
                  </a:r>
                  <a14:m>
                    <m:oMath xmlns:m="http://schemas.openxmlformats.org/officeDocument/2006/math">
                      <m:r>
                        <a:rPr lang="en-US" sz="3600" b="0" i="0" smtClean="0">
                          <a:latin typeface="Cambria Math" panose="02040503050406030204" pitchFamily="18" charset="0"/>
                          <a:cs typeface="Arial" panose="020B0604020202020204" pitchFamily="34" charset="0"/>
                        </a:rPr>
                        <m:t>1</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63" name="TextBox 62">
                  <a:extLst>
                    <a:ext uri="{FF2B5EF4-FFF2-40B4-BE49-F238E27FC236}">
                      <a16:creationId xmlns:a16="http://schemas.microsoft.com/office/drawing/2014/main" id="{A5E2D2FF-65A7-0756-D7B0-43D32029FBEE}"/>
                    </a:ext>
                  </a:extLst>
                </p:cNvPr>
                <p:cNvSpPr txBox="1">
                  <a:spLocks noRot="1" noChangeAspect="1" noMove="1" noResize="1" noEditPoints="1" noAdjustHandles="1" noChangeArrowheads="1" noChangeShapeType="1" noTextEdit="1"/>
                </p:cNvSpPr>
                <p:nvPr/>
              </p:nvSpPr>
              <p:spPr>
                <a:xfrm>
                  <a:off x="30852653" y="2997559"/>
                  <a:ext cx="3717364" cy="656590"/>
                </a:xfrm>
                <a:prstGeom prst="rect">
                  <a:avLst/>
                </a:prstGeom>
                <a:blipFill>
                  <a:blip r:embed="rId11"/>
                  <a:stretch>
                    <a:fillRect l="-5574" t="-12963" b="-34259"/>
                  </a:stretch>
                </a:blipFill>
                <a:ln w="12700" cap="flat">
                  <a:noFill/>
                  <a:miter lim="400000"/>
                </a:ln>
                <a:effectLst/>
              </p:spPr>
              <p:txBody>
                <a:bodyPr/>
                <a:lstStyle/>
                <a:p>
                  <a:r>
                    <a:rPr lang="en-US">
                      <a:noFill/>
                    </a:rPr>
                    <a:t> </a:t>
                  </a:r>
                </a:p>
              </p:txBody>
            </p:sp>
          </mc:Fallback>
        </mc:AlternateContent>
        <p:sp>
          <p:nvSpPr>
            <p:cNvPr id="64" name="Oval 63">
              <a:extLst>
                <a:ext uri="{FF2B5EF4-FFF2-40B4-BE49-F238E27FC236}">
                  <a16:creationId xmlns:a16="http://schemas.microsoft.com/office/drawing/2014/main" id="{398184B5-2F67-9257-3D40-27940E78BE67}"/>
                </a:ext>
              </a:extLst>
            </p:cNvPr>
            <p:cNvSpPr/>
            <p:nvPr/>
          </p:nvSpPr>
          <p:spPr>
            <a:xfrm flipH="1" flipV="1">
              <a:off x="29676679" y="5703868"/>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65" name="Oval 64">
              <a:extLst>
                <a:ext uri="{FF2B5EF4-FFF2-40B4-BE49-F238E27FC236}">
                  <a16:creationId xmlns:a16="http://schemas.microsoft.com/office/drawing/2014/main" id="{B3E219C5-BC96-367B-7C96-316FC19DF71F}"/>
                </a:ext>
              </a:extLst>
            </p:cNvPr>
            <p:cNvSpPr/>
            <p:nvPr/>
          </p:nvSpPr>
          <p:spPr>
            <a:xfrm flipH="1" flipV="1">
              <a:off x="29161503" y="5352583"/>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66" name="Oval 65">
              <a:extLst>
                <a:ext uri="{FF2B5EF4-FFF2-40B4-BE49-F238E27FC236}">
                  <a16:creationId xmlns:a16="http://schemas.microsoft.com/office/drawing/2014/main" id="{4C490D41-D370-3442-B20C-346A0C256C09}"/>
                </a:ext>
              </a:extLst>
            </p:cNvPr>
            <p:cNvSpPr/>
            <p:nvPr/>
          </p:nvSpPr>
          <p:spPr>
            <a:xfrm flipH="1" flipV="1">
              <a:off x="28706463" y="4990801"/>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67" name="TextBox 66">
              <a:extLst>
                <a:ext uri="{FF2B5EF4-FFF2-40B4-BE49-F238E27FC236}">
                  <a16:creationId xmlns:a16="http://schemas.microsoft.com/office/drawing/2014/main" id="{6E0EF4AD-9816-C335-93D0-C49CF59565F0}"/>
                </a:ext>
              </a:extLst>
            </p:cNvPr>
            <p:cNvSpPr txBox="1"/>
            <p:nvPr/>
          </p:nvSpPr>
          <p:spPr>
            <a:xfrm>
              <a:off x="28884194" y="7336243"/>
              <a:ext cx="743793"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a:ln>
                    <a:noFill/>
                  </a:ln>
                  <a:solidFill>
                    <a:srgbClr val="FF0000"/>
                  </a:solidFill>
                  <a:effectLst/>
                  <a:uFillTx/>
                  <a:latin typeface="Arial" panose="020B0604020202020204" pitchFamily="34" charset="0"/>
                  <a:cs typeface="Arial" panose="020B0604020202020204" pitchFamily="34" charset="0"/>
                  <a:sym typeface="Helvetica Light"/>
                </a:rPr>
                <a:t>…</a:t>
              </a:r>
            </a:p>
          </p:txBody>
        </p:sp>
        <p:sp>
          <p:nvSpPr>
            <p:cNvPr id="68" name="Oval 67">
              <a:extLst>
                <a:ext uri="{FF2B5EF4-FFF2-40B4-BE49-F238E27FC236}">
                  <a16:creationId xmlns:a16="http://schemas.microsoft.com/office/drawing/2014/main" id="{68D2362D-ABBE-6AFB-A558-8A0A441588E6}"/>
                </a:ext>
              </a:extLst>
            </p:cNvPr>
            <p:cNvSpPr/>
            <p:nvPr/>
          </p:nvSpPr>
          <p:spPr>
            <a:xfrm flipH="1" flipV="1">
              <a:off x="29599967" y="7133072"/>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69" name="Oval 68">
              <a:extLst>
                <a:ext uri="{FF2B5EF4-FFF2-40B4-BE49-F238E27FC236}">
                  <a16:creationId xmlns:a16="http://schemas.microsoft.com/office/drawing/2014/main" id="{D10D17F2-3871-CCB7-455A-F44070E0DB69}"/>
                </a:ext>
              </a:extLst>
            </p:cNvPr>
            <p:cNvSpPr/>
            <p:nvPr/>
          </p:nvSpPr>
          <p:spPr>
            <a:xfrm flipH="1" flipV="1">
              <a:off x="29084791" y="6781787"/>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70" name="Oval 69">
              <a:extLst>
                <a:ext uri="{FF2B5EF4-FFF2-40B4-BE49-F238E27FC236}">
                  <a16:creationId xmlns:a16="http://schemas.microsoft.com/office/drawing/2014/main" id="{3C16E687-B36D-5C97-2A39-F83CE9D1DE25}"/>
                </a:ext>
              </a:extLst>
            </p:cNvPr>
            <p:cNvSpPr/>
            <p:nvPr/>
          </p:nvSpPr>
          <p:spPr>
            <a:xfrm flipH="1" flipV="1">
              <a:off x="28629751" y="6420005"/>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71" name="Oval 70">
              <a:extLst>
                <a:ext uri="{FF2B5EF4-FFF2-40B4-BE49-F238E27FC236}">
                  <a16:creationId xmlns:a16="http://schemas.microsoft.com/office/drawing/2014/main" id="{9E9FC05A-874F-A275-D932-B458FB240980}"/>
                </a:ext>
              </a:extLst>
            </p:cNvPr>
            <p:cNvSpPr/>
            <p:nvPr/>
          </p:nvSpPr>
          <p:spPr>
            <a:xfrm flipH="1" flipV="1">
              <a:off x="29484964" y="8816745"/>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72" name="Oval 71">
              <a:extLst>
                <a:ext uri="{FF2B5EF4-FFF2-40B4-BE49-F238E27FC236}">
                  <a16:creationId xmlns:a16="http://schemas.microsoft.com/office/drawing/2014/main" id="{C6E87D4E-5567-1D44-E81B-638D932E4268}"/>
                </a:ext>
              </a:extLst>
            </p:cNvPr>
            <p:cNvSpPr/>
            <p:nvPr/>
          </p:nvSpPr>
          <p:spPr>
            <a:xfrm flipH="1" flipV="1">
              <a:off x="28969788" y="8465460"/>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73" name="Oval 72">
              <a:extLst>
                <a:ext uri="{FF2B5EF4-FFF2-40B4-BE49-F238E27FC236}">
                  <a16:creationId xmlns:a16="http://schemas.microsoft.com/office/drawing/2014/main" id="{BCB96238-09FB-9D56-E4A9-F63D181251E8}"/>
                </a:ext>
              </a:extLst>
            </p:cNvPr>
            <p:cNvSpPr/>
            <p:nvPr/>
          </p:nvSpPr>
          <p:spPr>
            <a:xfrm flipH="1" flipV="1">
              <a:off x="28514748" y="8103678"/>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493C9458-F36B-D395-ADA8-8A449705CB02}"/>
                    </a:ext>
                  </a:extLst>
                </p:cNvPr>
                <p:cNvSpPr txBox="1"/>
                <p:nvPr/>
              </p:nvSpPr>
              <p:spPr>
                <a:xfrm>
                  <a:off x="30852654" y="3952994"/>
                  <a:ext cx="3717363"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Inspection point</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a:t>
                  </a:r>
                  <a14:m>
                    <m:oMath xmlns:m="http://schemas.openxmlformats.org/officeDocument/2006/math">
                      <m:r>
                        <a:rPr lang="en-US" sz="3600" b="0" i="0" smtClean="0">
                          <a:latin typeface="Cambria Math" panose="02040503050406030204" pitchFamily="18" charset="0"/>
                          <a:cs typeface="Arial" panose="020B0604020202020204" pitchFamily="34" charset="0"/>
                        </a:rPr>
                        <m:t>2</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74" name="TextBox 73">
                  <a:extLst>
                    <a:ext uri="{FF2B5EF4-FFF2-40B4-BE49-F238E27FC236}">
                      <a16:creationId xmlns:a16="http://schemas.microsoft.com/office/drawing/2014/main" id="{493C9458-F36B-D395-ADA8-8A449705CB02}"/>
                    </a:ext>
                  </a:extLst>
                </p:cNvPr>
                <p:cNvSpPr txBox="1">
                  <a:spLocks noRot="1" noChangeAspect="1" noMove="1" noResize="1" noEditPoints="1" noAdjustHandles="1" noChangeArrowheads="1" noChangeShapeType="1" noTextEdit="1"/>
                </p:cNvSpPr>
                <p:nvPr/>
              </p:nvSpPr>
              <p:spPr>
                <a:xfrm>
                  <a:off x="30852654" y="3952994"/>
                  <a:ext cx="3717363" cy="656590"/>
                </a:xfrm>
                <a:prstGeom prst="rect">
                  <a:avLst/>
                </a:prstGeom>
                <a:blipFill>
                  <a:blip r:embed="rId12"/>
                  <a:stretch>
                    <a:fillRect l="-5574" t="-12963" b="-33333"/>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 name="TextBox 74">
                  <a:extLst>
                    <a:ext uri="{FF2B5EF4-FFF2-40B4-BE49-F238E27FC236}">
                      <a16:creationId xmlns:a16="http://schemas.microsoft.com/office/drawing/2014/main" id="{095BA0D9-6F4C-5E1E-E8B4-F0DB38EA1474}"/>
                    </a:ext>
                  </a:extLst>
                </p:cNvPr>
                <p:cNvSpPr txBox="1"/>
                <p:nvPr/>
              </p:nvSpPr>
              <p:spPr>
                <a:xfrm>
                  <a:off x="30852654" y="5012303"/>
                  <a:ext cx="3717363"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Inspection point</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a:t>
                  </a:r>
                  <a14:m>
                    <m:oMath xmlns:m="http://schemas.openxmlformats.org/officeDocument/2006/math">
                      <m:r>
                        <a:rPr lang="en-US" sz="3600" b="0" i="0" smtClean="0">
                          <a:latin typeface="Cambria Math" panose="02040503050406030204" pitchFamily="18" charset="0"/>
                          <a:cs typeface="Arial" panose="020B0604020202020204" pitchFamily="34" charset="0"/>
                        </a:rPr>
                        <m:t>3</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75" name="TextBox 74">
                  <a:extLst>
                    <a:ext uri="{FF2B5EF4-FFF2-40B4-BE49-F238E27FC236}">
                      <a16:creationId xmlns:a16="http://schemas.microsoft.com/office/drawing/2014/main" id="{095BA0D9-6F4C-5E1E-E8B4-F0DB38EA1474}"/>
                    </a:ext>
                  </a:extLst>
                </p:cNvPr>
                <p:cNvSpPr txBox="1">
                  <a:spLocks noRot="1" noChangeAspect="1" noMove="1" noResize="1" noEditPoints="1" noAdjustHandles="1" noChangeArrowheads="1" noChangeShapeType="1" noTextEdit="1"/>
                </p:cNvSpPr>
                <p:nvPr/>
              </p:nvSpPr>
              <p:spPr>
                <a:xfrm>
                  <a:off x="30852654" y="5012303"/>
                  <a:ext cx="3717363" cy="656590"/>
                </a:xfrm>
                <a:prstGeom prst="rect">
                  <a:avLst/>
                </a:prstGeom>
                <a:blipFill>
                  <a:blip r:embed="rId13"/>
                  <a:stretch>
                    <a:fillRect l="-5574" t="-13084" b="-34579"/>
                  </a:stretch>
                </a:blipFill>
                <a:ln w="12700" cap="flat">
                  <a:noFill/>
                  <a:miter lim="400000"/>
                </a:ln>
                <a:effectLst/>
              </p:spPr>
              <p:txBody>
                <a:bodyPr/>
                <a:lstStyle/>
                <a:p>
                  <a:r>
                    <a:rPr lang="en-US">
                      <a:noFill/>
                    </a:rPr>
                    <a:t> </a:t>
                  </a:r>
                </a:p>
              </p:txBody>
            </p:sp>
          </mc:Fallback>
        </mc:AlternateContent>
        <p:sp>
          <p:nvSpPr>
            <p:cNvPr id="76" name="TextBox 75">
              <a:extLst>
                <a:ext uri="{FF2B5EF4-FFF2-40B4-BE49-F238E27FC236}">
                  <a16:creationId xmlns:a16="http://schemas.microsoft.com/office/drawing/2014/main" id="{EEE2A653-57DE-2C25-6417-77139F694127}"/>
                </a:ext>
              </a:extLst>
            </p:cNvPr>
            <p:cNvSpPr txBox="1"/>
            <p:nvPr/>
          </p:nvSpPr>
          <p:spPr>
            <a:xfrm>
              <a:off x="32205712" y="5489088"/>
              <a:ext cx="743793"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a:t>
              </a:r>
            </a:p>
          </p:txBody>
        </p:sp>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ED618A66-4020-6040-0974-ABE6D724A286}"/>
                    </a:ext>
                  </a:extLst>
                </p:cNvPr>
                <p:cNvSpPr txBox="1"/>
                <p:nvPr/>
              </p:nvSpPr>
              <p:spPr>
                <a:xfrm>
                  <a:off x="30913503" y="6406450"/>
                  <a:ext cx="3656514"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Inspection point</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a:t>
                  </a:r>
                  <a14:m>
                    <m:oMath xmlns:m="http://schemas.openxmlformats.org/officeDocument/2006/math">
                      <m:r>
                        <a:rPr kumimoji="0" lang="en-US" sz="3600" b="0" i="1" u="none" strike="noStrike" cap="none" spc="0" normalizeH="0" baseline="0" dirty="0" smtClean="0">
                          <a:ln>
                            <a:noFill/>
                          </a:ln>
                          <a:solidFill>
                            <a:srgbClr val="000000"/>
                          </a:solidFill>
                          <a:effectLst/>
                          <a:uFillTx/>
                          <a:latin typeface="Cambria Math" panose="02040503050406030204" pitchFamily="18" charset="0"/>
                          <a:cs typeface="Arial" panose="020B0604020202020204" pitchFamily="34" charset="0"/>
                          <a:sym typeface="Helvetica Light"/>
                        </a:rPr>
                        <m:t>𝑡</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77" name="TextBox 76">
                  <a:extLst>
                    <a:ext uri="{FF2B5EF4-FFF2-40B4-BE49-F238E27FC236}">
                      <a16:creationId xmlns:a16="http://schemas.microsoft.com/office/drawing/2014/main" id="{ED618A66-4020-6040-0974-ABE6D724A286}"/>
                    </a:ext>
                  </a:extLst>
                </p:cNvPr>
                <p:cNvSpPr txBox="1">
                  <a:spLocks noRot="1" noChangeAspect="1" noMove="1" noResize="1" noEditPoints="1" noAdjustHandles="1" noChangeArrowheads="1" noChangeShapeType="1" noTextEdit="1"/>
                </p:cNvSpPr>
                <p:nvPr/>
              </p:nvSpPr>
              <p:spPr>
                <a:xfrm>
                  <a:off x="30913503" y="6406450"/>
                  <a:ext cx="3656514" cy="656590"/>
                </a:xfrm>
                <a:prstGeom prst="rect">
                  <a:avLst/>
                </a:prstGeom>
                <a:blipFill>
                  <a:blip r:embed="rId14"/>
                  <a:stretch>
                    <a:fillRect l="-5833" t="-12963" r="-333" b="-34259"/>
                  </a:stretch>
                </a:blipFill>
                <a:ln w="12700" cap="flat">
                  <a:noFill/>
                  <a:miter lim="400000"/>
                </a:ln>
                <a:effectLst/>
              </p:spPr>
              <p:txBody>
                <a:bodyPr/>
                <a:lstStyle/>
                <a:p>
                  <a:r>
                    <a:rPr lang="en-US">
                      <a:noFill/>
                    </a:rPr>
                    <a:t> </a:t>
                  </a:r>
                </a:p>
              </p:txBody>
            </p:sp>
          </mc:Fallback>
        </mc:AlternateContent>
        <p:cxnSp>
          <p:nvCxnSpPr>
            <p:cNvPr id="78" name="Straight Arrow Connector 77">
              <a:extLst>
                <a:ext uri="{FF2B5EF4-FFF2-40B4-BE49-F238E27FC236}">
                  <a16:creationId xmlns:a16="http://schemas.microsoft.com/office/drawing/2014/main" id="{B7702813-DF26-EF64-7D6F-BCCA8C6EE536}"/>
                </a:ext>
              </a:extLst>
            </p:cNvPr>
            <p:cNvCxnSpPr>
              <a:stCxn id="63" idx="1"/>
            </p:cNvCxnSpPr>
            <p:nvPr/>
          </p:nvCxnSpPr>
          <p:spPr>
            <a:xfrm flipH="1">
              <a:off x="29084791" y="3325854"/>
              <a:ext cx="1767862" cy="389303"/>
            </a:xfrm>
            <a:prstGeom prst="straightConnector1">
              <a:avLst/>
            </a:prstGeom>
            <a:noFill/>
            <a:ln w="762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79" name="Straight Arrow Connector 78">
              <a:extLst>
                <a:ext uri="{FF2B5EF4-FFF2-40B4-BE49-F238E27FC236}">
                  <a16:creationId xmlns:a16="http://schemas.microsoft.com/office/drawing/2014/main" id="{C901AF67-213F-D82E-F65D-1FAF0FF1844E}"/>
                </a:ext>
              </a:extLst>
            </p:cNvPr>
            <p:cNvCxnSpPr>
              <a:cxnSpLocks/>
            </p:cNvCxnSpPr>
            <p:nvPr/>
          </p:nvCxnSpPr>
          <p:spPr>
            <a:xfrm flipH="1">
              <a:off x="29484964" y="4155003"/>
              <a:ext cx="1327417" cy="69528"/>
            </a:xfrm>
            <a:prstGeom prst="straightConnector1">
              <a:avLst/>
            </a:prstGeom>
            <a:noFill/>
            <a:ln w="762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0" name="Straight Arrow Connector 79">
              <a:extLst>
                <a:ext uri="{FF2B5EF4-FFF2-40B4-BE49-F238E27FC236}">
                  <a16:creationId xmlns:a16="http://schemas.microsoft.com/office/drawing/2014/main" id="{0123291C-DB28-59D6-7CFA-6D4952E3E0B3}"/>
                </a:ext>
              </a:extLst>
            </p:cNvPr>
            <p:cNvCxnSpPr>
              <a:cxnSpLocks/>
            </p:cNvCxnSpPr>
            <p:nvPr/>
          </p:nvCxnSpPr>
          <p:spPr>
            <a:xfrm flipH="1" flipV="1">
              <a:off x="29906685" y="4687853"/>
              <a:ext cx="812241" cy="532954"/>
            </a:xfrm>
            <a:prstGeom prst="straightConnector1">
              <a:avLst/>
            </a:prstGeom>
            <a:noFill/>
            <a:ln w="762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1" name="Straight Arrow Connector 80">
              <a:extLst>
                <a:ext uri="{FF2B5EF4-FFF2-40B4-BE49-F238E27FC236}">
                  <a16:creationId xmlns:a16="http://schemas.microsoft.com/office/drawing/2014/main" id="{5537B805-5AB3-6136-88C5-FAB06BD02911}"/>
                </a:ext>
              </a:extLst>
            </p:cNvPr>
            <p:cNvCxnSpPr>
              <a:cxnSpLocks/>
            </p:cNvCxnSpPr>
            <p:nvPr/>
          </p:nvCxnSpPr>
          <p:spPr>
            <a:xfrm flipH="1">
              <a:off x="29688109" y="6892981"/>
              <a:ext cx="1198693" cy="1896498"/>
            </a:xfrm>
            <a:prstGeom prst="straightConnector1">
              <a:avLst/>
            </a:prstGeom>
            <a:noFill/>
            <a:ln w="762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grpSp>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3BDD58AC-FC70-1866-5A90-30936D1331A7}"/>
                  </a:ext>
                </a:extLst>
              </p:cNvPr>
              <p:cNvSpPr txBox="1"/>
              <p:nvPr/>
            </p:nvSpPr>
            <p:spPr>
              <a:xfrm>
                <a:off x="3739961" y="6297871"/>
                <a:ext cx="19489137" cy="3093091"/>
              </a:xfrm>
              <a:prstGeom prst="rect">
                <a:avLst/>
              </a:prstGeom>
              <a:solidFill>
                <a:srgbClr val="F3C5DA"/>
              </a:solidFill>
              <a:ln w="76200" cap="flat">
                <a:solidFill>
                  <a:srgbClr val="D84C8B"/>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a:latin typeface="Arial" panose="020B0604020202020204" pitchFamily="34" charset="0"/>
                    <a:cs typeface="Arial" panose="020B0604020202020204" pitchFamily="34" charset="0"/>
                  </a:rPr>
                  <a:t>From the local region </a:t>
                </a:r>
                <a14:m>
                  <m:oMath xmlns:m="http://schemas.openxmlformats.org/officeDocument/2006/math">
                    <m:sSub>
                      <m:sSubPr>
                        <m:ctrlPr>
                          <a:rPr lang="en-US" sz="4400" i="1" dirty="0" smtClean="0">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ℛ</m:t>
                        </m:r>
                      </m:e>
                      <m:sub>
                        <m:r>
                          <a:rPr lang="en-US" sz="4400" b="0" i="1" dirty="0" smtClean="0">
                            <a:latin typeface="Cambria Math" panose="02040503050406030204" pitchFamily="18" charset="0"/>
                            <a:cs typeface="Arial" panose="020B0604020202020204" pitchFamily="34" charset="0"/>
                          </a:rPr>
                          <m:t>𝑞</m:t>
                        </m:r>
                        <m:r>
                          <a:rPr lang="en-US" sz="4400" b="0" i="1" dirty="0" smtClean="0">
                            <a:latin typeface="Cambria Math" panose="02040503050406030204" pitchFamily="18" charset="0"/>
                            <a:cs typeface="Arial" panose="020B0604020202020204" pitchFamily="34" charset="0"/>
                          </a:rPr>
                          <m:t>,</m:t>
                        </m:r>
                        <m:r>
                          <a:rPr lang="en-US" sz="4400" b="0" i="1" dirty="0" smtClean="0">
                            <a:latin typeface="Cambria Math" panose="02040503050406030204" pitchFamily="18" charset="0"/>
                            <a:cs typeface="Arial" panose="020B0604020202020204" pitchFamily="34" charset="0"/>
                          </a:rPr>
                          <m:t>𝑠</m:t>
                        </m:r>
                        <m:r>
                          <a:rPr lang="en-US" sz="4400" b="0" i="1" dirty="0" smtClean="0">
                            <a:latin typeface="Cambria Math" panose="02040503050406030204" pitchFamily="18" charset="0"/>
                            <a:cs typeface="Arial" panose="020B0604020202020204" pitchFamily="34" charset="0"/>
                          </a:rPr>
                          <m:t>,</m:t>
                        </m:r>
                        <m:r>
                          <a:rPr lang="en-US" sz="4400" b="0" i="1" dirty="0" smtClean="0">
                            <a:latin typeface="Cambria Math" panose="02040503050406030204" pitchFamily="18" charset="0"/>
                            <a:cs typeface="Arial" panose="020B0604020202020204" pitchFamily="34" charset="0"/>
                          </a:rPr>
                          <m:t>𝑡</m:t>
                        </m:r>
                      </m:sub>
                    </m:sSub>
                  </m:oMath>
                </a14:m>
                <a:r>
                  <a:rPr lang="en-US" sz="4400">
                    <a:latin typeface="Arial" panose="020B0604020202020204" pitchFamily="34" charset="0"/>
                    <a:cs typeface="Arial" panose="020B0604020202020204" pitchFamily="34" charset="0"/>
                  </a:rPr>
                  <a:t>, up to </a:t>
                </a:r>
                <a14:m>
                  <m:oMath xmlns:m="http://schemas.openxmlformats.org/officeDocument/2006/math">
                    <m:r>
                      <a:rPr lang="en-US" sz="4400" i="1" dirty="0" smtClean="0">
                        <a:latin typeface="Cambria Math" panose="02040503050406030204" pitchFamily="18" charset="0"/>
                        <a:cs typeface="Arial" panose="020B0604020202020204" pitchFamily="34" charset="0"/>
                      </a:rPr>
                      <m:t>𝑅</m:t>
                    </m:r>
                  </m:oMath>
                </a14:m>
                <a:r>
                  <a:rPr lang="en-US" sz="4400">
                    <a:latin typeface="Arial" panose="020B0604020202020204" pitchFamily="34" charset="0"/>
                    <a:cs typeface="Arial" panose="020B0604020202020204" pitchFamily="34" charset="0"/>
                  </a:rPr>
                  <a:t> valid windows of length </a:t>
                </a:r>
                <a14:m>
                  <m:oMath xmlns:m="http://schemas.openxmlformats.org/officeDocument/2006/math">
                    <m:r>
                      <a:rPr lang="en-US" sz="4400" i="1" dirty="0" smtClean="0">
                        <a:latin typeface="Cambria Math" panose="02040503050406030204" pitchFamily="18" charset="0"/>
                        <a:cs typeface="Arial" panose="020B0604020202020204" pitchFamily="34" charset="0"/>
                      </a:rPr>
                      <m:t>𝑊</m:t>
                    </m:r>
                  </m:oMath>
                </a14:m>
                <a:r>
                  <a:rPr lang="en-US" sz="4400">
                    <a:latin typeface="Arial" panose="020B0604020202020204" pitchFamily="34" charset="0"/>
                    <a:cs typeface="Arial" panose="020B0604020202020204" pitchFamily="34" charset="0"/>
                  </a:rPr>
                  <a:t> are extracted:</a:t>
                </a:r>
              </a:p>
              <a:p>
                <a:pPr/>
                <a14:m>
                  <m:oMathPara xmlns:m="http://schemas.openxmlformats.org/officeDocument/2006/math">
                    <m:oMathParaPr>
                      <m:jc m:val="centerGroup"/>
                    </m:oMathParaPr>
                    <m:oMath xmlns:m="http://schemas.openxmlformats.org/officeDocument/2006/math">
                      <m:sSub>
                        <m:sSubPr>
                          <m:ctrlPr>
                            <a:rPr lang="en-US" sz="4400" i="1" dirty="0" smtClean="0">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𝒲</m:t>
                          </m:r>
                        </m:e>
                        <m:sub>
                          <m:r>
                            <a:rPr lang="en-US" sz="4400" i="1" dirty="0" err="1">
                              <a:latin typeface="Cambria Math" panose="02040503050406030204" pitchFamily="18" charset="0"/>
                              <a:cs typeface="Arial" panose="020B0604020202020204" pitchFamily="34" charset="0"/>
                            </a:rPr>
                            <m:t>𝓆</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𝓈</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𝓉</m:t>
                          </m:r>
                        </m:sub>
                      </m:sSub>
                      <m:r>
                        <a:rPr lang="en-US" sz="4400" i="1" dirty="0">
                          <a:latin typeface="Cambria Math" panose="02040503050406030204" pitchFamily="18" charset="0"/>
                          <a:cs typeface="Arial" panose="020B0604020202020204" pitchFamily="34" charset="0"/>
                        </a:rPr>
                        <m:t>=</m:t>
                      </m:r>
                      <m:r>
                        <m:rPr>
                          <m:lit/>
                        </m:rPr>
                        <a:rPr lang="en-US" sz="4400" i="1" dirty="0">
                          <a:latin typeface="Cambria Math" panose="02040503050406030204" pitchFamily="18" charset="0"/>
                          <a:cs typeface="Arial" panose="020B0604020202020204" pitchFamily="34" charset="0"/>
                        </a:rPr>
                        <m:t>{</m:t>
                      </m:r>
                      <m:sSub>
                        <m:sSubPr>
                          <m:ctrlPr>
                            <a:rPr lang="en-US" sz="4400" i="1" dirty="0">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𝑤</m:t>
                          </m:r>
                        </m:e>
                        <m:sub>
                          <m:r>
                            <a:rPr lang="en-US" sz="4400" i="1" dirty="0" err="1">
                              <a:latin typeface="Cambria Math" panose="02040503050406030204" pitchFamily="18" charset="0"/>
                              <a:cs typeface="Arial" panose="020B0604020202020204" pitchFamily="34" charset="0"/>
                            </a:rPr>
                            <m:t>𝑞</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𝑠</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𝑡</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𝑖</m:t>
                          </m:r>
                        </m:sub>
                      </m:sSub>
                      <m:sSubSup>
                        <m:sSubSupPr>
                          <m:ctrlPr>
                            <a:rPr lang="en-US" sz="4400" i="1" dirty="0">
                              <a:latin typeface="Cambria Math" panose="02040503050406030204" pitchFamily="18" charset="0"/>
                              <a:cs typeface="Arial" panose="020B0604020202020204" pitchFamily="34" charset="0"/>
                            </a:rPr>
                          </m:ctrlPr>
                        </m:sSubSupPr>
                        <m:e>
                          <m:r>
                            <m:rPr>
                              <m:lit/>
                            </m:rPr>
                            <a:rPr lang="en-US" sz="4400" i="1" dirty="0">
                              <a:latin typeface="Cambria Math" panose="02040503050406030204" pitchFamily="18" charset="0"/>
                              <a:cs typeface="Arial" panose="020B0604020202020204" pitchFamily="34" charset="0"/>
                            </a:rPr>
                            <m:t>}</m:t>
                          </m:r>
                        </m:e>
                        <m:sub>
                          <m:r>
                            <a:rPr lang="en-US" sz="4400" i="1" dirty="0" err="1">
                              <a:latin typeface="Cambria Math" panose="02040503050406030204" pitchFamily="18" charset="0"/>
                              <a:cs typeface="Arial" panose="020B0604020202020204" pitchFamily="34" charset="0"/>
                            </a:rPr>
                            <m:t>𝑖</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1</m:t>
                          </m:r>
                        </m:sub>
                        <m:sup>
                          <m:sSub>
                            <m:sSubPr>
                              <m:ctrlPr>
                                <a:rPr lang="en-US" sz="4400" i="1" dirty="0">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𝑚</m:t>
                              </m:r>
                            </m:e>
                            <m:sub>
                              <m:r>
                                <a:rPr lang="en-US" sz="4400" i="1" dirty="0" err="1">
                                  <a:latin typeface="Cambria Math" panose="02040503050406030204" pitchFamily="18" charset="0"/>
                                  <a:cs typeface="Arial" panose="020B0604020202020204" pitchFamily="34" charset="0"/>
                                </a:rPr>
                                <m:t>𝑞</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𝑠</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𝑡</m:t>
                              </m:r>
                            </m:sub>
                          </m:sSub>
                        </m:sup>
                      </m:sSubSup>
                      <m:r>
                        <a:rPr lang="en-US" sz="4400" i="1" dirty="0">
                          <a:latin typeface="Cambria Math" panose="02040503050406030204" pitchFamily="18" charset="0"/>
                          <a:cs typeface="Arial" panose="020B0604020202020204" pitchFamily="34" charset="0"/>
                        </a:rPr>
                        <m:t>, </m:t>
                      </m:r>
                      <m:r>
                        <a:rPr lang="en-US" sz="4400" i="1" dirty="0">
                          <a:latin typeface="Cambria Math" panose="02040503050406030204" pitchFamily="18" charset="0"/>
                          <a:cs typeface="Arial" panose="020B0604020202020204" pitchFamily="34" charset="0"/>
                        </a:rPr>
                        <m:t>0</m:t>
                      </m:r>
                      <m:r>
                        <a:rPr lang="en-US" sz="4400" i="1" dirty="0">
                          <a:latin typeface="Cambria Math" panose="02040503050406030204" pitchFamily="18" charset="0"/>
                          <a:cs typeface="Arial" panose="020B0604020202020204" pitchFamily="34" charset="0"/>
                        </a:rPr>
                        <m:t>≤</m:t>
                      </m:r>
                      <m:sSub>
                        <m:sSubPr>
                          <m:ctrlPr>
                            <a:rPr lang="en-US" sz="4400" i="1" dirty="0">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𝑚</m:t>
                          </m:r>
                        </m:e>
                        <m:sub>
                          <m:r>
                            <a:rPr lang="en-US" sz="4400" i="1" dirty="0" err="1">
                              <a:latin typeface="Cambria Math" panose="02040503050406030204" pitchFamily="18" charset="0"/>
                              <a:cs typeface="Arial" panose="020B0604020202020204" pitchFamily="34" charset="0"/>
                            </a:rPr>
                            <m:t>𝑞</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𝑠</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𝑡</m:t>
                          </m:r>
                        </m:sub>
                      </m:sSub>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𝑅</m:t>
                      </m:r>
                    </m:oMath>
                  </m:oMathPara>
                </a14:m>
                <a:endParaRPr lang="en-US" sz="4400" i="1">
                  <a:latin typeface="Cambria Math" panose="02040503050406030204" pitchFamily="18" charset="0"/>
                  <a:cs typeface="Arial" panose="020B0604020202020204" pitchFamily="34" charset="0"/>
                </a:endParaRPr>
              </a:p>
              <a:p>
                <a:r>
                  <a:rPr lang="en-US" sz="4400">
                    <a:latin typeface="Arial" panose="020B0604020202020204" pitchFamily="34" charset="0"/>
                    <a:cs typeface="Arial" panose="020B0604020202020204" pitchFamily="34" charset="0"/>
                  </a:rPr>
                  <a:t>where </a:t>
                </a:r>
                <a14:m>
                  <m:oMath xmlns:m="http://schemas.openxmlformats.org/officeDocument/2006/math">
                    <m:sSub>
                      <m:sSubPr>
                        <m:ctrlPr>
                          <a:rPr lang="en-US" sz="4400" i="1" dirty="0" smtClean="0">
                            <a:latin typeface="Cambria Math" panose="02040503050406030204" pitchFamily="18" charset="0"/>
                            <a:cs typeface="Arial" panose="020B0604020202020204" pitchFamily="34" charset="0"/>
                          </a:rPr>
                        </m:ctrlPr>
                      </m:sSubPr>
                      <m:e>
                        <m:r>
                          <a:rPr lang="en-US" sz="4400" i="1" dirty="0" smtClean="0">
                            <a:latin typeface="Cambria Math" panose="02040503050406030204" pitchFamily="18" charset="0"/>
                            <a:cs typeface="Arial" panose="020B0604020202020204" pitchFamily="34" charset="0"/>
                          </a:rPr>
                          <m:t>𝑚</m:t>
                        </m:r>
                      </m:e>
                      <m:sub>
                        <m:r>
                          <a:rPr lang="en-US" sz="4400" i="1" dirty="0" err="1">
                            <a:latin typeface="Cambria Math" panose="02040503050406030204" pitchFamily="18" charset="0"/>
                            <a:cs typeface="Arial" panose="020B0604020202020204" pitchFamily="34" charset="0"/>
                          </a:rPr>
                          <m:t>𝑞</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𝑠</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𝑡</m:t>
                        </m:r>
                      </m:sub>
                    </m:sSub>
                  </m:oMath>
                </a14:m>
                <a:r>
                  <a:rPr lang="en-US" sz="4400">
                    <a:latin typeface="Arial" panose="020B0604020202020204" pitchFamily="34" charset="0"/>
                    <a:cs typeface="Arial" panose="020B0604020202020204" pitchFamily="34" charset="0"/>
                  </a:rPr>
                  <a:t> is the number of valid query windows extracted for signal </a:t>
                </a:r>
                <a14:m>
                  <m:oMath xmlns:m="http://schemas.openxmlformats.org/officeDocument/2006/math">
                    <m:r>
                      <a:rPr lang="en-US" sz="4400" i="1" dirty="0">
                        <a:latin typeface="Cambria Math" panose="02040503050406030204" pitchFamily="18" charset="0"/>
                        <a:cs typeface="Arial" panose="020B0604020202020204" pitchFamily="34" charset="0"/>
                      </a:rPr>
                      <m:t>𝑠</m:t>
                    </m:r>
                  </m:oMath>
                </a14:m>
                <a:r>
                  <a:rPr lang="en-US" sz="4400">
                    <a:latin typeface="Arial" panose="020B0604020202020204" pitchFamily="34" charset="0"/>
                    <a:cs typeface="Arial" panose="020B0604020202020204" pitchFamily="34" charset="0"/>
                  </a:rPr>
                  <a:t> around inspection location </a:t>
                </a:r>
                <a14:m>
                  <m:oMath xmlns:m="http://schemas.openxmlformats.org/officeDocument/2006/math">
                    <m:r>
                      <a:rPr lang="en-US" sz="4400" i="1" dirty="0" smtClean="0">
                        <a:latin typeface="Cambria Math" panose="02040503050406030204" pitchFamily="18" charset="0"/>
                        <a:cs typeface="Arial" panose="020B0604020202020204" pitchFamily="34" charset="0"/>
                      </a:rPr>
                      <m:t>𝑡</m:t>
                    </m:r>
                  </m:oMath>
                </a14:m>
                <a:r>
                  <a:rPr lang="en-US" sz="4400">
                    <a:latin typeface="Arial" panose="020B0604020202020204" pitchFamily="34" charset="0"/>
                    <a:cs typeface="Arial" panose="020B0604020202020204" pitchFamily="34" charset="0"/>
                  </a:rPr>
                  <a:t>.</a:t>
                </a:r>
              </a:p>
            </p:txBody>
          </p:sp>
        </mc:Choice>
        <mc:Fallback xmlns="">
          <p:sp>
            <p:nvSpPr>
              <p:cNvPr id="84" name="TextBox 83">
                <a:extLst>
                  <a:ext uri="{FF2B5EF4-FFF2-40B4-BE49-F238E27FC236}">
                    <a16:creationId xmlns:a16="http://schemas.microsoft.com/office/drawing/2014/main" id="{3BDD58AC-FC70-1866-5A90-30936D1331A7}"/>
                  </a:ext>
                </a:extLst>
              </p:cNvPr>
              <p:cNvSpPr txBox="1">
                <a:spLocks noRot="1" noChangeAspect="1" noMove="1" noResize="1" noEditPoints="1" noAdjustHandles="1" noChangeArrowheads="1" noChangeShapeType="1" noTextEdit="1"/>
              </p:cNvSpPr>
              <p:nvPr/>
            </p:nvSpPr>
            <p:spPr>
              <a:xfrm>
                <a:off x="3739961" y="6297871"/>
                <a:ext cx="19489137" cy="3093091"/>
              </a:xfrm>
              <a:prstGeom prst="rect">
                <a:avLst/>
              </a:prstGeom>
              <a:blipFill>
                <a:blip r:embed="rId15"/>
                <a:stretch>
                  <a:fillRect l="-218" t="-3071" r="-125" b="-6718"/>
                </a:stretch>
              </a:blipFill>
              <a:ln w="76200" cap="flat">
                <a:solidFill>
                  <a:srgbClr val="D84C8B"/>
                </a:solidFill>
                <a:miter lim="400000"/>
              </a:ln>
              <a:effectLst/>
            </p:spPr>
            <p:txBody>
              <a:bodyPr/>
              <a:lstStyle/>
              <a:p>
                <a:r>
                  <a:rPr lang="en-US">
                    <a:noFill/>
                  </a:rPr>
                  <a:t> </a:t>
                </a:r>
              </a:p>
            </p:txBody>
          </p:sp>
        </mc:Fallback>
      </mc:AlternateContent>
      <p:pic>
        <p:nvPicPr>
          <p:cNvPr id="92" name="Picture 91">
            <a:extLst>
              <a:ext uri="{FF2B5EF4-FFF2-40B4-BE49-F238E27FC236}">
                <a16:creationId xmlns:a16="http://schemas.microsoft.com/office/drawing/2014/main" id="{EFBB29FE-B652-D6F9-2963-D1057138D579}"/>
              </a:ext>
            </a:extLst>
          </p:cNvPr>
          <p:cNvPicPr>
            <a:picLocks noChangeAspect="1"/>
          </p:cNvPicPr>
          <p:nvPr/>
        </p:nvPicPr>
        <p:blipFill>
          <a:blip r:embed="rId16"/>
          <a:stretch>
            <a:fillRect/>
          </a:stretch>
        </p:blipFill>
        <p:spPr>
          <a:xfrm>
            <a:off x="8345070" y="4942115"/>
            <a:ext cx="1982847" cy="561807"/>
          </a:xfrm>
          <a:prstGeom prst="rect">
            <a:avLst/>
          </a:prstGeom>
        </p:spPr>
      </p:pic>
      <p:pic>
        <p:nvPicPr>
          <p:cNvPr id="97" name="Picture 96">
            <a:extLst>
              <a:ext uri="{FF2B5EF4-FFF2-40B4-BE49-F238E27FC236}">
                <a16:creationId xmlns:a16="http://schemas.microsoft.com/office/drawing/2014/main" id="{1C584D7C-5E38-63D1-89C1-D544A6EA8E86}"/>
              </a:ext>
            </a:extLst>
          </p:cNvPr>
          <p:cNvPicPr>
            <a:picLocks noChangeAspect="1"/>
          </p:cNvPicPr>
          <p:nvPr/>
        </p:nvPicPr>
        <p:blipFill>
          <a:blip r:embed="rId16"/>
          <a:stretch>
            <a:fillRect/>
          </a:stretch>
        </p:blipFill>
        <p:spPr>
          <a:xfrm>
            <a:off x="8851606" y="5133151"/>
            <a:ext cx="1982847" cy="561807"/>
          </a:xfrm>
          <a:prstGeom prst="rect">
            <a:avLst/>
          </a:prstGeom>
        </p:spPr>
      </p:pic>
      <p:pic>
        <p:nvPicPr>
          <p:cNvPr id="99" name="Picture 98">
            <a:extLst>
              <a:ext uri="{FF2B5EF4-FFF2-40B4-BE49-F238E27FC236}">
                <a16:creationId xmlns:a16="http://schemas.microsoft.com/office/drawing/2014/main" id="{A47BDF1C-E3F1-3277-067D-D66F9D4F93A1}"/>
              </a:ext>
            </a:extLst>
          </p:cNvPr>
          <p:cNvPicPr>
            <a:picLocks noChangeAspect="1"/>
          </p:cNvPicPr>
          <p:nvPr/>
        </p:nvPicPr>
        <p:blipFill>
          <a:blip r:embed="rId16"/>
          <a:stretch>
            <a:fillRect/>
          </a:stretch>
        </p:blipFill>
        <p:spPr>
          <a:xfrm>
            <a:off x="9383526" y="5363927"/>
            <a:ext cx="1982847" cy="561807"/>
          </a:xfrm>
          <a:prstGeom prst="rect">
            <a:avLst/>
          </a:prstGeom>
        </p:spPr>
      </p:pic>
      <p:pic>
        <p:nvPicPr>
          <p:cNvPr id="113" name="Picture 112">
            <a:extLst>
              <a:ext uri="{FF2B5EF4-FFF2-40B4-BE49-F238E27FC236}">
                <a16:creationId xmlns:a16="http://schemas.microsoft.com/office/drawing/2014/main" id="{958289E3-8FC5-2A86-8935-9EE5714CE783}"/>
              </a:ext>
            </a:extLst>
          </p:cNvPr>
          <p:cNvPicPr>
            <a:picLocks noChangeAspect="1"/>
          </p:cNvPicPr>
          <p:nvPr/>
        </p:nvPicPr>
        <p:blipFill>
          <a:blip r:embed="rId16"/>
          <a:stretch>
            <a:fillRect/>
          </a:stretch>
        </p:blipFill>
        <p:spPr>
          <a:xfrm>
            <a:off x="3738519" y="11053192"/>
            <a:ext cx="1982847" cy="561807"/>
          </a:xfrm>
          <a:prstGeom prst="rect">
            <a:avLst/>
          </a:prstGeom>
        </p:spPr>
      </p:pic>
      <p:pic>
        <p:nvPicPr>
          <p:cNvPr id="115" name="Picture 114">
            <a:extLst>
              <a:ext uri="{FF2B5EF4-FFF2-40B4-BE49-F238E27FC236}">
                <a16:creationId xmlns:a16="http://schemas.microsoft.com/office/drawing/2014/main" id="{AA9F16D7-FCD7-F5DB-05E2-5C8D284B91E3}"/>
              </a:ext>
            </a:extLst>
          </p:cNvPr>
          <p:cNvPicPr>
            <a:picLocks noChangeAspect="1"/>
          </p:cNvPicPr>
          <p:nvPr/>
        </p:nvPicPr>
        <p:blipFill>
          <a:blip r:embed="rId16"/>
          <a:stretch>
            <a:fillRect/>
          </a:stretch>
        </p:blipFill>
        <p:spPr>
          <a:xfrm>
            <a:off x="4406046" y="11245061"/>
            <a:ext cx="1982847" cy="561807"/>
          </a:xfrm>
          <a:prstGeom prst="rect">
            <a:avLst/>
          </a:prstGeom>
        </p:spPr>
      </p:pic>
      <p:pic>
        <p:nvPicPr>
          <p:cNvPr id="117" name="Picture 116">
            <a:extLst>
              <a:ext uri="{FF2B5EF4-FFF2-40B4-BE49-F238E27FC236}">
                <a16:creationId xmlns:a16="http://schemas.microsoft.com/office/drawing/2014/main" id="{AB1F1807-8878-239A-AB2B-E3313D6432DF}"/>
              </a:ext>
            </a:extLst>
          </p:cNvPr>
          <p:cNvPicPr>
            <a:picLocks noChangeAspect="1"/>
          </p:cNvPicPr>
          <p:nvPr/>
        </p:nvPicPr>
        <p:blipFill>
          <a:blip r:embed="rId16"/>
          <a:stretch>
            <a:fillRect/>
          </a:stretch>
        </p:blipFill>
        <p:spPr>
          <a:xfrm>
            <a:off x="5224576" y="11436930"/>
            <a:ext cx="1982847" cy="561807"/>
          </a:xfrm>
          <a:prstGeom prst="rect">
            <a:avLst/>
          </a:prstGeom>
        </p:spPr>
      </p:pic>
      <p:sp>
        <p:nvSpPr>
          <p:cNvPr id="119" name="Arrow: Right 118">
            <a:extLst>
              <a:ext uri="{FF2B5EF4-FFF2-40B4-BE49-F238E27FC236}">
                <a16:creationId xmlns:a16="http://schemas.microsoft.com/office/drawing/2014/main" id="{065C99F8-D5BC-DB07-C9E1-132550450457}"/>
              </a:ext>
            </a:extLst>
          </p:cNvPr>
          <p:cNvSpPr/>
          <p:nvPr/>
        </p:nvSpPr>
        <p:spPr>
          <a:xfrm>
            <a:off x="7786080" y="11165654"/>
            <a:ext cx="2568151" cy="896112"/>
          </a:xfrm>
          <a:prstGeom prst="rightArrow">
            <a:avLst/>
          </a:prstGeom>
          <a:solidFill>
            <a:schemeClr val="accent6">
              <a:lumMod val="40000"/>
              <a:lumOff val="60000"/>
            </a:schemeClr>
          </a:solidFill>
          <a:ln w="76200" cap="flat">
            <a:solidFill>
              <a:schemeClr val="accent6">
                <a:lumMod val="7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21" name="Cube 120">
            <a:extLst>
              <a:ext uri="{FF2B5EF4-FFF2-40B4-BE49-F238E27FC236}">
                <a16:creationId xmlns:a16="http://schemas.microsoft.com/office/drawing/2014/main" id="{C8D3E969-7BB4-A6DF-9C97-4C399210086E}"/>
              </a:ext>
            </a:extLst>
          </p:cNvPr>
          <p:cNvSpPr/>
          <p:nvPr/>
        </p:nvSpPr>
        <p:spPr>
          <a:xfrm>
            <a:off x="10834453" y="10423679"/>
            <a:ext cx="4297680" cy="2047688"/>
          </a:xfrm>
          <a:prstGeom prst="cube">
            <a:avLst/>
          </a:prstGeom>
          <a:solidFill>
            <a:schemeClr val="accent6">
              <a:lumMod val="40000"/>
              <a:lumOff val="60000"/>
            </a:schemeClr>
          </a:solidFill>
          <a:ln w="76200" cap="flat">
            <a:solidFill>
              <a:schemeClr val="accent6">
                <a:lumMod val="7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23" name="Flowchart: Manual Operation 122">
            <a:extLst>
              <a:ext uri="{FF2B5EF4-FFF2-40B4-BE49-F238E27FC236}">
                <a16:creationId xmlns:a16="http://schemas.microsoft.com/office/drawing/2014/main" id="{2EE50420-0B71-1FD8-CD1B-2F79ECE5CD70}"/>
              </a:ext>
            </a:extLst>
          </p:cNvPr>
          <p:cNvSpPr/>
          <p:nvPr/>
        </p:nvSpPr>
        <p:spPr>
          <a:xfrm rot="16200000">
            <a:off x="8093459" y="10830932"/>
            <a:ext cx="1462590" cy="1565556"/>
          </a:xfrm>
          <a:prstGeom prst="flowChartManualOperation">
            <a:avLst/>
          </a:prstGeom>
          <a:solidFill>
            <a:schemeClr val="accent6">
              <a:lumMod val="40000"/>
              <a:lumOff val="60000"/>
            </a:schemeClr>
          </a:solidFill>
          <a:ln w="76200" cap="flat">
            <a:solidFill>
              <a:schemeClr val="accent6">
                <a:lumMod val="7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25" name="TextBox 124">
            <a:extLst>
              <a:ext uri="{FF2B5EF4-FFF2-40B4-BE49-F238E27FC236}">
                <a16:creationId xmlns:a16="http://schemas.microsoft.com/office/drawing/2014/main" id="{C23542F9-6076-09D2-AEAF-01B0E58549FF}"/>
              </a:ext>
            </a:extLst>
          </p:cNvPr>
          <p:cNvSpPr txBox="1"/>
          <p:nvPr/>
        </p:nvSpPr>
        <p:spPr>
          <a:xfrm>
            <a:off x="10549241" y="11142516"/>
            <a:ext cx="4393692"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800">
                <a:latin typeface="Arial" panose="020B0604020202020204" pitchFamily="34" charset="0"/>
                <a:cs typeface="Arial" panose="020B0604020202020204" pitchFamily="34" charset="0"/>
              </a:rPr>
              <a:t>Latent Space</a:t>
            </a:r>
          </a:p>
        </p:txBody>
      </p:sp>
      <p:sp>
        <p:nvSpPr>
          <p:cNvPr id="133" name="Arrow: Right 132">
            <a:extLst>
              <a:ext uri="{FF2B5EF4-FFF2-40B4-BE49-F238E27FC236}">
                <a16:creationId xmlns:a16="http://schemas.microsoft.com/office/drawing/2014/main" id="{B2226DD1-88F3-5110-B1EE-7DF48B63471C}"/>
              </a:ext>
            </a:extLst>
          </p:cNvPr>
          <p:cNvSpPr/>
          <p:nvPr/>
        </p:nvSpPr>
        <p:spPr>
          <a:xfrm>
            <a:off x="15417345" y="10999467"/>
            <a:ext cx="1938739" cy="896112"/>
          </a:xfrm>
          <a:prstGeom prst="rightArrow">
            <a:avLst/>
          </a:prstGeom>
          <a:solidFill>
            <a:schemeClr val="accent6">
              <a:lumMod val="40000"/>
              <a:lumOff val="60000"/>
            </a:schemeClr>
          </a:solidFill>
          <a:ln w="76200" cap="flat">
            <a:solidFill>
              <a:schemeClr val="accent6">
                <a:lumMod val="7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143" name="Picture 142">
            <a:extLst>
              <a:ext uri="{FF2B5EF4-FFF2-40B4-BE49-F238E27FC236}">
                <a16:creationId xmlns:a16="http://schemas.microsoft.com/office/drawing/2014/main" id="{B78BEABA-996A-987C-49A8-8518A549797A}"/>
              </a:ext>
            </a:extLst>
          </p:cNvPr>
          <p:cNvPicPr>
            <a:picLocks noChangeAspect="1"/>
          </p:cNvPicPr>
          <p:nvPr/>
        </p:nvPicPr>
        <p:blipFill>
          <a:blip r:embed="rId17"/>
          <a:stretch>
            <a:fillRect/>
          </a:stretch>
        </p:blipFill>
        <p:spPr>
          <a:xfrm>
            <a:off x="17837955" y="10922700"/>
            <a:ext cx="1971833" cy="561807"/>
          </a:xfrm>
          <a:prstGeom prst="rect">
            <a:avLst/>
          </a:prstGeom>
        </p:spPr>
      </p:pic>
      <p:pic>
        <p:nvPicPr>
          <p:cNvPr id="145" name="Picture 144">
            <a:extLst>
              <a:ext uri="{FF2B5EF4-FFF2-40B4-BE49-F238E27FC236}">
                <a16:creationId xmlns:a16="http://schemas.microsoft.com/office/drawing/2014/main" id="{13BE99A6-EF96-ABF8-FBFA-06A3FA4FD27C}"/>
              </a:ext>
            </a:extLst>
          </p:cNvPr>
          <p:cNvPicPr>
            <a:picLocks noChangeAspect="1"/>
          </p:cNvPicPr>
          <p:nvPr/>
        </p:nvPicPr>
        <p:blipFill>
          <a:blip r:embed="rId17"/>
          <a:stretch>
            <a:fillRect/>
          </a:stretch>
        </p:blipFill>
        <p:spPr>
          <a:xfrm>
            <a:off x="18090073" y="11201234"/>
            <a:ext cx="1971833" cy="561807"/>
          </a:xfrm>
          <a:prstGeom prst="rect">
            <a:avLst/>
          </a:prstGeom>
        </p:spPr>
      </p:pic>
      <p:pic>
        <p:nvPicPr>
          <p:cNvPr id="147" name="Picture 146">
            <a:extLst>
              <a:ext uri="{FF2B5EF4-FFF2-40B4-BE49-F238E27FC236}">
                <a16:creationId xmlns:a16="http://schemas.microsoft.com/office/drawing/2014/main" id="{FE315424-C99A-2F73-0654-2E91CBA92B4B}"/>
              </a:ext>
            </a:extLst>
          </p:cNvPr>
          <p:cNvPicPr>
            <a:picLocks noChangeAspect="1"/>
          </p:cNvPicPr>
          <p:nvPr/>
        </p:nvPicPr>
        <p:blipFill>
          <a:blip r:embed="rId17"/>
          <a:stretch>
            <a:fillRect/>
          </a:stretch>
        </p:blipFill>
        <p:spPr>
          <a:xfrm>
            <a:off x="18583101" y="11536942"/>
            <a:ext cx="1971833" cy="561807"/>
          </a:xfrm>
          <a:prstGeom prst="rect">
            <a:avLst/>
          </a:prstGeom>
        </p:spPr>
      </p:pic>
      <p:pic>
        <p:nvPicPr>
          <p:cNvPr id="151" name="Picture 150">
            <a:extLst>
              <a:ext uri="{FF2B5EF4-FFF2-40B4-BE49-F238E27FC236}">
                <a16:creationId xmlns:a16="http://schemas.microsoft.com/office/drawing/2014/main" id="{47DC4170-28B2-7543-966A-F4606F945CB5}"/>
              </a:ext>
            </a:extLst>
          </p:cNvPr>
          <p:cNvPicPr>
            <a:picLocks noChangeAspect="1"/>
          </p:cNvPicPr>
          <p:nvPr/>
        </p:nvPicPr>
        <p:blipFill>
          <a:blip r:embed="rId16"/>
          <a:stretch>
            <a:fillRect/>
          </a:stretch>
        </p:blipFill>
        <p:spPr>
          <a:xfrm>
            <a:off x="12546015" y="4998507"/>
            <a:ext cx="1982847" cy="561807"/>
          </a:xfrm>
          <a:prstGeom prst="rect">
            <a:avLst/>
          </a:prstGeom>
        </p:spPr>
      </p:pic>
      <p:pic>
        <p:nvPicPr>
          <p:cNvPr id="153" name="Picture 152">
            <a:extLst>
              <a:ext uri="{FF2B5EF4-FFF2-40B4-BE49-F238E27FC236}">
                <a16:creationId xmlns:a16="http://schemas.microsoft.com/office/drawing/2014/main" id="{94AEF282-0703-DBFB-82F7-EE9593C5E16F}"/>
              </a:ext>
            </a:extLst>
          </p:cNvPr>
          <p:cNvPicPr>
            <a:picLocks noChangeAspect="1"/>
          </p:cNvPicPr>
          <p:nvPr/>
        </p:nvPicPr>
        <p:blipFill>
          <a:blip r:embed="rId16"/>
          <a:stretch>
            <a:fillRect/>
          </a:stretch>
        </p:blipFill>
        <p:spPr>
          <a:xfrm>
            <a:off x="13052551" y="5189543"/>
            <a:ext cx="1982847" cy="561807"/>
          </a:xfrm>
          <a:prstGeom prst="rect">
            <a:avLst/>
          </a:prstGeom>
        </p:spPr>
      </p:pic>
      <p:pic>
        <p:nvPicPr>
          <p:cNvPr id="155" name="Picture 154">
            <a:extLst>
              <a:ext uri="{FF2B5EF4-FFF2-40B4-BE49-F238E27FC236}">
                <a16:creationId xmlns:a16="http://schemas.microsoft.com/office/drawing/2014/main" id="{F8226582-E86A-6388-A364-DD91760D9193}"/>
              </a:ext>
            </a:extLst>
          </p:cNvPr>
          <p:cNvPicPr>
            <a:picLocks noChangeAspect="1"/>
          </p:cNvPicPr>
          <p:nvPr/>
        </p:nvPicPr>
        <p:blipFill>
          <a:blip r:embed="rId16"/>
          <a:stretch>
            <a:fillRect/>
          </a:stretch>
        </p:blipFill>
        <p:spPr>
          <a:xfrm>
            <a:off x="13584471" y="5420319"/>
            <a:ext cx="1982847" cy="561807"/>
          </a:xfrm>
          <a:prstGeom prst="rect">
            <a:avLst/>
          </a:prstGeom>
        </p:spPr>
      </p:pic>
      <p:pic>
        <p:nvPicPr>
          <p:cNvPr id="157" name="Picture 156">
            <a:extLst>
              <a:ext uri="{FF2B5EF4-FFF2-40B4-BE49-F238E27FC236}">
                <a16:creationId xmlns:a16="http://schemas.microsoft.com/office/drawing/2014/main" id="{E85ADCE2-BC0B-78A4-163A-718F27DB7FC1}"/>
              </a:ext>
            </a:extLst>
          </p:cNvPr>
          <p:cNvPicPr>
            <a:picLocks noChangeAspect="1"/>
          </p:cNvPicPr>
          <p:nvPr/>
        </p:nvPicPr>
        <p:blipFill>
          <a:blip r:embed="rId16"/>
          <a:stretch>
            <a:fillRect/>
          </a:stretch>
        </p:blipFill>
        <p:spPr>
          <a:xfrm>
            <a:off x="17785416" y="4942115"/>
            <a:ext cx="1982847" cy="561807"/>
          </a:xfrm>
          <a:prstGeom prst="rect">
            <a:avLst/>
          </a:prstGeom>
        </p:spPr>
      </p:pic>
      <p:pic>
        <p:nvPicPr>
          <p:cNvPr id="159" name="Picture 158">
            <a:extLst>
              <a:ext uri="{FF2B5EF4-FFF2-40B4-BE49-F238E27FC236}">
                <a16:creationId xmlns:a16="http://schemas.microsoft.com/office/drawing/2014/main" id="{0DFC0726-2B71-D66C-6ADC-FD53CB826F07}"/>
              </a:ext>
            </a:extLst>
          </p:cNvPr>
          <p:cNvPicPr>
            <a:picLocks noChangeAspect="1"/>
          </p:cNvPicPr>
          <p:nvPr/>
        </p:nvPicPr>
        <p:blipFill>
          <a:blip r:embed="rId16"/>
          <a:stretch>
            <a:fillRect/>
          </a:stretch>
        </p:blipFill>
        <p:spPr>
          <a:xfrm>
            <a:off x="18291952" y="5133151"/>
            <a:ext cx="1982847" cy="561807"/>
          </a:xfrm>
          <a:prstGeom prst="rect">
            <a:avLst/>
          </a:prstGeom>
        </p:spPr>
      </p:pic>
      <p:pic>
        <p:nvPicPr>
          <p:cNvPr id="161" name="Picture 160">
            <a:extLst>
              <a:ext uri="{FF2B5EF4-FFF2-40B4-BE49-F238E27FC236}">
                <a16:creationId xmlns:a16="http://schemas.microsoft.com/office/drawing/2014/main" id="{8E16CA5B-5F3E-6DCE-1E16-7908D5C470B0}"/>
              </a:ext>
            </a:extLst>
          </p:cNvPr>
          <p:cNvPicPr>
            <a:picLocks noChangeAspect="1"/>
          </p:cNvPicPr>
          <p:nvPr/>
        </p:nvPicPr>
        <p:blipFill>
          <a:blip r:embed="rId16"/>
          <a:stretch>
            <a:fillRect/>
          </a:stretch>
        </p:blipFill>
        <p:spPr>
          <a:xfrm>
            <a:off x="18823872" y="5363927"/>
            <a:ext cx="1982847" cy="561807"/>
          </a:xfrm>
          <a:prstGeom prst="rect">
            <a:avLst/>
          </a:prstGeom>
        </p:spPr>
      </p:pic>
      <p:sp>
        <p:nvSpPr>
          <p:cNvPr id="163" name="TextBox 162">
            <a:extLst>
              <a:ext uri="{FF2B5EF4-FFF2-40B4-BE49-F238E27FC236}">
                <a16:creationId xmlns:a16="http://schemas.microsoft.com/office/drawing/2014/main" id="{4C86E5C2-C3CC-A271-D82E-99D23BC9AF10}"/>
              </a:ext>
            </a:extLst>
          </p:cNvPr>
          <p:cNvSpPr txBox="1"/>
          <p:nvPr/>
        </p:nvSpPr>
        <p:spPr>
          <a:xfrm>
            <a:off x="4655010" y="9601803"/>
            <a:ext cx="17129648"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a:latin typeface="Arial" panose="020B0604020202020204" pitchFamily="34" charset="0"/>
                <a:cs typeface="Arial" panose="020B0604020202020204" pitchFamily="34" charset="0"/>
              </a:rPr>
              <a:t>Each query window is then embedded into the same latent space:</a:t>
            </a:r>
          </a:p>
        </p:txBody>
      </p:sp>
      <mc:AlternateContent xmlns:mc="http://schemas.openxmlformats.org/markup-compatibility/2006" xmlns:a14="http://schemas.microsoft.com/office/drawing/2010/main">
        <mc:Choice Requires="a14">
          <p:sp>
            <p:nvSpPr>
              <p:cNvPr id="165" name="TextBox 164">
                <a:extLst>
                  <a:ext uri="{FF2B5EF4-FFF2-40B4-BE49-F238E27FC236}">
                    <a16:creationId xmlns:a16="http://schemas.microsoft.com/office/drawing/2014/main" id="{4C900974-82EA-2F24-881F-03361B63D64B}"/>
                  </a:ext>
                </a:extLst>
              </p:cNvPr>
              <p:cNvSpPr txBox="1"/>
              <p:nvPr/>
            </p:nvSpPr>
            <p:spPr>
              <a:xfrm>
                <a:off x="20513409" y="10784486"/>
                <a:ext cx="2841891" cy="921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pl-PL" i="1" dirty="0" smtClean="0">
                              <a:latin typeface="Cambria Math" panose="02040503050406030204" pitchFamily="18" charset="0"/>
                            </a:rPr>
                          </m:ctrlPr>
                        </m:sSubPr>
                        <m:e>
                          <m:r>
                            <a:rPr lang="pl-PL" i="1" dirty="0" smtClean="0">
                              <a:latin typeface="Cambria Math" panose="02040503050406030204" pitchFamily="18" charset="0"/>
                            </a:rPr>
                            <m:t>𝑢</m:t>
                          </m:r>
                        </m:e>
                        <m:sub>
                          <m:r>
                            <a:rPr lang="pl-PL" i="1" dirty="0" smtClean="0">
                              <a:latin typeface="Cambria Math" panose="02040503050406030204" pitchFamily="18" charset="0"/>
                            </a:rPr>
                            <m:t>𝑞</m:t>
                          </m:r>
                          <m:r>
                            <a:rPr lang="pl-PL" i="1" dirty="0" smtClean="0">
                              <a:latin typeface="Cambria Math" panose="02040503050406030204" pitchFamily="18" charset="0"/>
                            </a:rPr>
                            <m:t>,</m:t>
                          </m:r>
                          <m:r>
                            <a:rPr lang="pl-PL" i="1" dirty="0" smtClean="0">
                              <a:latin typeface="Cambria Math" panose="02040503050406030204" pitchFamily="18" charset="0"/>
                            </a:rPr>
                            <m:t>𝑠</m:t>
                          </m:r>
                          <m:r>
                            <a:rPr lang="pl-PL" i="1" dirty="0" smtClean="0">
                              <a:latin typeface="Cambria Math" panose="02040503050406030204" pitchFamily="18" charset="0"/>
                            </a:rPr>
                            <m:t>,</m:t>
                          </m:r>
                          <m:r>
                            <a:rPr lang="pl-PL" i="1" dirty="0" smtClean="0">
                              <a:latin typeface="Cambria Math" panose="02040503050406030204" pitchFamily="18" charset="0"/>
                            </a:rPr>
                            <m:t>𝑡</m:t>
                          </m:r>
                          <m:r>
                            <a:rPr lang="pl-PL" i="1" dirty="0" smtClean="0">
                              <a:latin typeface="Cambria Math" panose="02040503050406030204" pitchFamily="18" charset="0"/>
                            </a:rPr>
                            <m:t>,</m:t>
                          </m:r>
                          <m:r>
                            <a:rPr lang="pl-PL" i="1" dirty="0" smtClean="0">
                              <a:latin typeface="Cambria Math" panose="02040503050406030204" pitchFamily="18" charset="0"/>
                            </a:rPr>
                            <m:t>𝑖</m:t>
                          </m:r>
                        </m:sub>
                      </m:sSub>
                    </m:oMath>
                  </m:oMathPara>
                </a14:m>
                <a:endParaRPr/>
              </a:p>
            </p:txBody>
          </p:sp>
        </mc:Choice>
        <mc:Fallback xmlns="">
          <p:sp>
            <p:nvSpPr>
              <p:cNvPr id="165" name="TextBox 164">
                <a:extLst>
                  <a:ext uri="{FF2B5EF4-FFF2-40B4-BE49-F238E27FC236}">
                    <a16:creationId xmlns:a16="http://schemas.microsoft.com/office/drawing/2014/main" id="{4C900974-82EA-2F24-881F-03361B63D64B}"/>
                  </a:ext>
                </a:extLst>
              </p:cNvPr>
              <p:cNvSpPr txBox="1">
                <a:spLocks noRot="1" noChangeAspect="1" noMove="1" noResize="1" noEditPoints="1" noAdjustHandles="1" noChangeArrowheads="1" noChangeShapeType="1" noTextEdit="1"/>
              </p:cNvSpPr>
              <p:nvPr/>
            </p:nvSpPr>
            <p:spPr>
              <a:xfrm>
                <a:off x="20513409" y="10784486"/>
                <a:ext cx="2841891" cy="921150"/>
              </a:xfrm>
              <a:prstGeom prst="rect">
                <a:avLst/>
              </a:prstGeom>
              <a:blipFill>
                <a:blip r:embed="rId18"/>
                <a:stretch>
                  <a:fillRect/>
                </a:stretch>
              </a:blipFill>
              <a:ln w="12700" cap="flat">
                <a:noFill/>
                <a:miter lim="400000"/>
              </a:ln>
              <a:effectLst/>
            </p:spPr>
            <p:txBody>
              <a:bodyPr/>
              <a:lstStyle/>
              <a:p>
                <a:r>
                  <a:rPr lang="en-US">
                    <a:noFill/>
                  </a:rPr>
                  <a:t> </a:t>
                </a:r>
              </a:p>
            </p:txBody>
          </p:sp>
        </mc:Fallback>
      </mc:AlternateContent>
    </p:spTree>
    <p:extLst>
      <p:ext uri="{BB962C8B-B14F-4D97-AF65-F5344CB8AC3E}">
        <p14:creationId xmlns:p14="http://schemas.microsoft.com/office/powerpoint/2010/main" val="414673364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B46FB9-A9BF-8A76-1DB0-E1A7D3B32384}"/>
              </a:ext>
            </a:extLst>
          </p:cNvPr>
          <p:cNvSpPr>
            <a:spLocks noGrp="1"/>
          </p:cNvSpPr>
          <p:nvPr>
            <p:ph type="body" sz="quarter" idx="11"/>
          </p:nvPr>
        </p:nvSpPr>
        <p:spPr>
          <a:xfrm>
            <a:off x="1981200" y="238931"/>
            <a:ext cx="18669000" cy="1857155"/>
          </a:xfrm>
        </p:spPr>
        <p:txBody>
          <a:bodyPr/>
          <a:lstStyle/>
          <a:p>
            <a:r>
              <a:rPr lang="en-US"/>
              <a:t>Model: Retrieval &amp; Signal Fusion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0700663-2D8D-2AC3-AB61-929A5A8143C9}"/>
                  </a:ext>
                </a:extLst>
              </p:cNvPr>
              <p:cNvSpPr txBox="1"/>
              <p:nvPr/>
            </p:nvSpPr>
            <p:spPr>
              <a:xfrm>
                <a:off x="104775" y="1924636"/>
                <a:ext cx="24174450" cy="16500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a:latin typeface="Arial" panose="020B0604020202020204" pitchFamily="34" charset="0"/>
                    <a:cs typeface="Arial" panose="020B0604020202020204" pitchFamily="34" charset="0"/>
                  </a:rPr>
                  <a:t>For each query representation </a:t>
                </a:r>
                <a14:m>
                  <m:oMath xmlns:m="http://schemas.openxmlformats.org/officeDocument/2006/math">
                    <m:sSub>
                      <m:sSubPr>
                        <m:ctrlPr>
                          <a:rPr lang="en-US" sz="4400" i="1" dirty="0" smtClean="0">
                            <a:latin typeface="Cambria Math" panose="02040503050406030204" pitchFamily="18" charset="0"/>
                          </a:rPr>
                        </m:ctrlPr>
                      </m:sSubPr>
                      <m:e>
                        <m:r>
                          <a:rPr lang="en-US" sz="4400" i="1" dirty="0" smtClean="0">
                            <a:latin typeface="Cambria Math" panose="02040503050406030204" pitchFamily="18" charset="0"/>
                          </a:rPr>
                          <m:t>𝑢</m:t>
                        </m:r>
                      </m:e>
                      <m:sub>
                        <m:r>
                          <a:rPr lang="en-US" sz="4400" i="1" dirty="0" err="1">
                            <a:latin typeface="Cambria Math" panose="02040503050406030204" pitchFamily="18" charset="0"/>
                          </a:rPr>
                          <m:t>𝑞</m:t>
                        </m:r>
                        <m:r>
                          <a:rPr lang="en-US" sz="4400" i="1" dirty="0" err="1">
                            <a:latin typeface="Cambria Math" panose="02040503050406030204" pitchFamily="18" charset="0"/>
                          </a:rPr>
                          <m:t>,</m:t>
                        </m:r>
                        <m:r>
                          <a:rPr lang="en-US" sz="4400" i="1" dirty="0" err="1">
                            <a:latin typeface="Cambria Math" panose="02040503050406030204" pitchFamily="18" charset="0"/>
                          </a:rPr>
                          <m:t>𝑠</m:t>
                        </m:r>
                        <m:r>
                          <a:rPr lang="en-US" sz="4400" i="1" dirty="0" err="1">
                            <a:latin typeface="Cambria Math" panose="02040503050406030204" pitchFamily="18" charset="0"/>
                          </a:rPr>
                          <m:t>,</m:t>
                        </m:r>
                        <m:r>
                          <a:rPr lang="en-US" sz="4400" i="1" dirty="0" err="1">
                            <a:latin typeface="Cambria Math" panose="02040503050406030204" pitchFamily="18" charset="0"/>
                          </a:rPr>
                          <m:t>𝑡</m:t>
                        </m:r>
                        <m:r>
                          <a:rPr lang="en-US" sz="4400" i="1" dirty="0" err="1">
                            <a:latin typeface="Cambria Math" panose="02040503050406030204" pitchFamily="18" charset="0"/>
                          </a:rPr>
                          <m:t>,</m:t>
                        </m:r>
                        <m:r>
                          <a:rPr lang="en-US" sz="4400" i="1" dirty="0" err="1">
                            <a:latin typeface="Cambria Math" panose="02040503050406030204" pitchFamily="18" charset="0"/>
                          </a:rPr>
                          <m:t>𝑖</m:t>
                        </m:r>
                      </m:sub>
                    </m:sSub>
                  </m:oMath>
                </a14:m>
                <a:r>
                  <a:rPr lang="en-US" sz="4400">
                    <a:latin typeface="Arial" panose="020B0604020202020204" pitchFamily="34" charset="0"/>
                    <a:cs typeface="Arial" panose="020B0604020202020204" pitchFamily="34" charset="0"/>
                  </a:rPr>
                  <a:t>, the method </a:t>
                </a:r>
                <a:r>
                  <a:rPr lang="en-US" sz="4400" b="1">
                    <a:latin typeface="Arial" panose="020B0604020202020204" pitchFamily="34" charset="0"/>
                    <a:cs typeface="Arial" panose="020B0604020202020204" pitchFamily="34" charset="0"/>
                  </a:rPr>
                  <a:t>retrieves a non-empty set of nearest historical neighbors</a:t>
                </a:r>
                <a:r>
                  <a:rPr lang="en-US" sz="4400">
                    <a:latin typeface="Arial" panose="020B0604020202020204" pitchFamily="34" charset="0"/>
                    <a:cs typeface="Arial" panose="020B0604020202020204" pitchFamily="34" charset="0"/>
                  </a:rPr>
                  <a:t> from </a:t>
                </a:r>
                <a14:m>
                  <m:oMath xmlns:m="http://schemas.openxmlformats.org/officeDocument/2006/math">
                    <m:sSubSup>
                      <m:sSubSupPr>
                        <m:ctrlPr>
                          <a:rPr lang="en-US" sz="4400" i="1" dirty="0" smtClean="0">
                            <a:latin typeface="Cambria Math" panose="02040503050406030204" pitchFamily="18" charset="0"/>
                          </a:rPr>
                        </m:ctrlPr>
                      </m:sSubSupPr>
                      <m:e>
                        <m:r>
                          <a:rPr lang="en-US" sz="4400" i="1" dirty="0">
                            <a:latin typeface="Cambria Math" panose="02040503050406030204" pitchFamily="18" charset="0"/>
                          </a:rPr>
                          <m:t>ℐ</m:t>
                        </m:r>
                      </m:e>
                      <m:sub>
                        <m:r>
                          <a:rPr lang="en-US" sz="4400" b="0" i="1" dirty="0" smtClean="0">
                            <a:latin typeface="Cambria Math" panose="02040503050406030204" pitchFamily="18" charset="0"/>
                          </a:rPr>
                          <m:t>𝑠</m:t>
                        </m:r>
                      </m:sub>
                      <m:sup>
                        <m:d>
                          <m:dPr>
                            <m:ctrlPr>
                              <a:rPr lang="en-US" sz="4400" i="1" dirty="0">
                                <a:latin typeface="Cambria Math" panose="02040503050406030204" pitchFamily="18" charset="0"/>
                              </a:rPr>
                            </m:ctrlPr>
                          </m:dPr>
                          <m:e>
                            <m:r>
                              <a:rPr lang="en-US" sz="4400" i="1" dirty="0">
                                <a:latin typeface="Cambria Math" panose="02040503050406030204" pitchFamily="18" charset="0"/>
                              </a:rPr>
                              <m:t>−</m:t>
                            </m:r>
                            <m:r>
                              <a:rPr lang="en-US" sz="4400" b="0" i="1" dirty="0" smtClean="0">
                                <a:latin typeface="Cambria Math" panose="02040503050406030204" pitchFamily="18" charset="0"/>
                              </a:rPr>
                              <m:t>𝑞</m:t>
                            </m:r>
                          </m:e>
                        </m:d>
                      </m:sup>
                    </m:sSubSup>
                  </m:oMath>
                </a14:m>
                <a:r>
                  <a:rPr lang="en-US" sz="4400">
                    <a:latin typeface="Arial" panose="020B0604020202020204" pitchFamily="34" charset="0"/>
                    <a:cs typeface="Arial" panose="020B0604020202020204" pitchFamily="34" charset="0"/>
                  </a:rPr>
                  <a:t>. Let </a:t>
                </a:r>
                <a14:m>
                  <m:oMath xmlns:m="http://schemas.openxmlformats.org/officeDocument/2006/math">
                    <m:r>
                      <a:rPr lang="en-US" sz="4400" i="1" dirty="0" smtClean="0">
                        <a:latin typeface="Cambria Math" panose="02040503050406030204" pitchFamily="18" charset="0"/>
                      </a:rPr>
                      <m:t>𝒩</m:t>
                    </m:r>
                    <m:d>
                      <m:dPr>
                        <m:ctrlPr>
                          <a:rPr lang="en-US" sz="4400" i="1" dirty="0">
                            <a:latin typeface="Cambria Math" panose="02040503050406030204" pitchFamily="18" charset="0"/>
                          </a:rPr>
                        </m:ctrlPr>
                      </m:dPr>
                      <m:e>
                        <m:r>
                          <a:rPr lang="en-US" sz="4400" i="1" dirty="0" err="1">
                            <a:latin typeface="Cambria Math" panose="02040503050406030204" pitchFamily="18" charset="0"/>
                          </a:rPr>
                          <m:t>𝑞</m:t>
                        </m:r>
                        <m:r>
                          <a:rPr lang="en-US" sz="4400" i="1" dirty="0" err="1">
                            <a:latin typeface="Cambria Math" panose="02040503050406030204" pitchFamily="18" charset="0"/>
                          </a:rPr>
                          <m:t>,</m:t>
                        </m:r>
                        <m:r>
                          <a:rPr lang="en-US" sz="4400" i="1" dirty="0" err="1">
                            <a:latin typeface="Cambria Math" panose="02040503050406030204" pitchFamily="18" charset="0"/>
                          </a:rPr>
                          <m:t>𝑠</m:t>
                        </m:r>
                        <m:r>
                          <a:rPr lang="en-US" sz="4400" i="1" dirty="0" err="1">
                            <a:latin typeface="Cambria Math" panose="02040503050406030204" pitchFamily="18" charset="0"/>
                          </a:rPr>
                          <m:t>,</m:t>
                        </m:r>
                        <m:r>
                          <a:rPr lang="en-US" sz="4400" i="1" dirty="0" err="1">
                            <a:latin typeface="Cambria Math" panose="02040503050406030204" pitchFamily="18" charset="0"/>
                          </a:rPr>
                          <m:t>𝑡</m:t>
                        </m:r>
                        <m:r>
                          <a:rPr lang="en-US" sz="4400" i="1" dirty="0" err="1">
                            <a:latin typeface="Cambria Math" panose="02040503050406030204" pitchFamily="18" charset="0"/>
                          </a:rPr>
                          <m:t>,</m:t>
                        </m:r>
                        <m:r>
                          <a:rPr lang="en-US" sz="4400" i="1" dirty="0" err="1">
                            <a:latin typeface="Cambria Math" panose="02040503050406030204" pitchFamily="18" charset="0"/>
                          </a:rPr>
                          <m:t>𝑖</m:t>
                        </m:r>
                      </m:e>
                    </m:d>
                    <m:r>
                      <a:rPr lang="en-US" sz="4400" i="1" dirty="0" smtClean="0">
                        <a:latin typeface="Cambria Math" panose="02040503050406030204" pitchFamily="18" charset="0"/>
                      </a:rPr>
                      <m:t>⊆</m:t>
                    </m:r>
                    <m:sSubSup>
                      <m:sSubSupPr>
                        <m:ctrlPr>
                          <a:rPr lang="en-US" sz="4400" i="1" dirty="0">
                            <a:latin typeface="Cambria Math" panose="02040503050406030204" pitchFamily="18" charset="0"/>
                          </a:rPr>
                        </m:ctrlPr>
                      </m:sSubSupPr>
                      <m:e>
                        <m:r>
                          <a:rPr lang="en-US" sz="4400" i="1" dirty="0">
                            <a:latin typeface="Cambria Math" panose="02040503050406030204" pitchFamily="18" charset="0"/>
                          </a:rPr>
                          <m:t>ℐ</m:t>
                        </m:r>
                      </m:e>
                      <m:sub>
                        <m:r>
                          <a:rPr lang="en-US" sz="4400" i="1" dirty="0" smtClean="0">
                            <a:latin typeface="Cambria Math" panose="02040503050406030204" pitchFamily="18" charset="0"/>
                          </a:rPr>
                          <m:t>𝓈</m:t>
                        </m:r>
                      </m:sub>
                      <m:sup>
                        <m:d>
                          <m:dPr>
                            <m:ctrlPr>
                              <a:rPr lang="en-US" sz="4400" i="1" dirty="0">
                                <a:latin typeface="Cambria Math" panose="02040503050406030204" pitchFamily="18" charset="0"/>
                              </a:rPr>
                            </m:ctrlPr>
                          </m:dPr>
                          <m:e>
                            <m:r>
                              <a:rPr lang="en-US" sz="4400" i="1" dirty="0">
                                <a:latin typeface="Cambria Math" panose="02040503050406030204" pitchFamily="18" charset="0"/>
                              </a:rPr>
                              <m:t>−</m:t>
                            </m:r>
                            <m:r>
                              <a:rPr lang="en-US" sz="4400" i="1" dirty="0">
                                <a:latin typeface="Cambria Math" panose="02040503050406030204" pitchFamily="18" charset="0"/>
                              </a:rPr>
                              <m:t>𝓆</m:t>
                            </m:r>
                          </m:e>
                        </m:d>
                      </m:sup>
                    </m:sSubSup>
                  </m:oMath>
                </a14:m>
                <a:r>
                  <a:rPr lang="en-US" sz="4400">
                    <a:latin typeface="Arial" panose="020B0604020202020204" pitchFamily="34" charset="0"/>
                    <a:cs typeface="Arial" panose="020B0604020202020204" pitchFamily="34" charset="0"/>
                  </a:rPr>
                  <a:t> denote this neighbor set.</a:t>
                </a:r>
              </a:p>
            </p:txBody>
          </p:sp>
        </mc:Choice>
        <mc:Fallback xmlns="">
          <p:sp>
            <p:nvSpPr>
              <p:cNvPr id="5" name="TextBox 4">
                <a:extLst>
                  <a:ext uri="{FF2B5EF4-FFF2-40B4-BE49-F238E27FC236}">
                    <a16:creationId xmlns:a16="http://schemas.microsoft.com/office/drawing/2014/main" id="{F0700663-2D8D-2AC3-AB61-929A5A8143C9}"/>
                  </a:ext>
                </a:extLst>
              </p:cNvPr>
              <p:cNvSpPr txBox="1">
                <a:spLocks noRot="1" noChangeAspect="1" noMove="1" noResize="1" noEditPoints="1" noAdjustHandles="1" noChangeArrowheads="1" noChangeShapeType="1" noTextEdit="1"/>
              </p:cNvSpPr>
              <p:nvPr/>
            </p:nvSpPr>
            <p:spPr>
              <a:xfrm>
                <a:off x="104775" y="1924636"/>
                <a:ext cx="24174450" cy="1650067"/>
              </a:xfrm>
              <a:prstGeom prst="rect">
                <a:avLst/>
              </a:prstGeom>
              <a:blipFill>
                <a:blip r:embed="rId2"/>
                <a:stretch>
                  <a:fillRect t="-8519" b="-15926"/>
                </a:stretch>
              </a:blipFill>
              <a:ln w="12700" cap="flat">
                <a:noFill/>
                <a:miter lim="400000"/>
              </a:ln>
              <a:effectLst/>
            </p:spPr>
            <p:txBody>
              <a:bodyPr/>
              <a:lstStyle/>
              <a:p>
                <a:r>
                  <a:rPr lang="en-US">
                    <a:noFill/>
                  </a:rPr>
                  <a:t> </a:t>
                </a:r>
              </a:p>
            </p:txBody>
          </p:sp>
        </mc:Fallback>
      </mc:AlternateContent>
      <p:pic>
        <p:nvPicPr>
          <p:cNvPr id="77" name="Picture 76">
            <a:extLst>
              <a:ext uri="{FF2B5EF4-FFF2-40B4-BE49-F238E27FC236}">
                <a16:creationId xmlns:a16="http://schemas.microsoft.com/office/drawing/2014/main" id="{9A44C15C-1003-531E-64ED-B3983D4D943E}"/>
              </a:ext>
            </a:extLst>
          </p:cNvPr>
          <p:cNvPicPr>
            <a:picLocks noChangeAspect="1"/>
          </p:cNvPicPr>
          <p:nvPr/>
        </p:nvPicPr>
        <p:blipFill>
          <a:blip r:embed="rId3"/>
          <a:stretch>
            <a:fillRect/>
          </a:stretch>
        </p:blipFill>
        <p:spPr>
          <a:xfrm>
            <a:off x="2114550" y="8962282"/>
            <a:ext cx="19629475" cy="3017666"/>
          </a:xfrm>
          <a:prstGeom prst="rect">
            <a:avLst/>
          </a:prstGeom>
        </p:spPr>
      </p:pic>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75CBA2B2-68EF-3542-B56D-83E847354D9F}"/>
                  </a:ext>
                </a:extLst>
              </p:cNvPr>
              <p:cNvSpPr txBox="1"/>
              <p:nvPr/>
            </p:nvSpPr>
            <p:spPr>
              <a:xfrm>
                <a:off x="884900" y="4748181"/>
                <a:ext cx="22614199" cy="39060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a:latin typeface="Arial" panose="020B0604020202020204" pitchFamily="34" charset="0"/>
                    <a:cs typeface="Arial" panose="020B0604020202020204" pitchFamily="34" charset="0"/>
                  </a:rPr>
                  <a:t>Each </a:t>
                </a:r>
                <a:r>
                  <a:rPr lang="en-US" sz="4400" b="1">
                    <a:latin typeface="Arial" panose="020B0604020202020204" pitchFamily="34" charset="0"/>
                    <a:cs typeface="Arial" panose="020B0604020202020204" pitchFamily="34" charset="0"/>
                  </a:rPr>
                  <a:t>neighbor contributes the historical deviation</a:t>
                </a:r>
                <a:r>
                  <a:rPr lang="en-US" sz="4400">
                    <a:latin typeface="Arial" panose="020B0604020202020204" pitchFamily="34" charset="0"/>
                    <a:cs typeface="Arial" panose="020B0604020202020204" pitchFamily="34" charset="0"/>
                  </a:rPr>
                  <a:t> of its source part at the same registered inspection location </a:t>
                </a:r>
                <a14:m>
                  <m:oMath xmlns:m="http://schemas.openxmlformats.org/officeDocument/2006/math">
                    <m:r>
                      <a:rPr lang="en-US" sz="4400" i="1" dirty="0" smtClean="0">
                        <a:latin typeface="Cambria Math" panose="02040503050406030204" pitchFamily="18" charset="0"/>
                        <a:cs typeface="Arial" panose="020B0604020202020204" pitchFamily="34" charset="0"/>
                      </a:rPr>
                      <m:t>𝑡</m:t>
                    </m:r>
                  </m:oMath>
                </a14:m>
                <a:r>
                  <a:rPr lang="en-US" sz="4400">
                    <a:latin typeface="Arial" panose="020B0604020202020204" pitchFamily="34" charset="0"/>
                    <a:cs typeface="Arial" panose="020B0604020202020204" pitchFamily="34" charset="0"/>
                  </a:rPr>
                  <a:t>, namely </a:t>
                </a:r>
                <a14:m>
                  <m:oMath xmlns:m="http://schemas.openxmlformats.org/officeDocument/2006/math">
                    <m:sSub>
                      <m:sSubPr>
                        <m:ctrlPr>
                          <a:rPr lang="en-US" sz="4400" i="1" dirty="0" smtClean="0">
                            <a:latin typeface="Cambria Math" panose="02040503050406030204" pitchFamily="18" charset="0"/>
                            <a:cs typeface="Arial" panose="020B0604020202020204" pitchFamily="34" charset="0"/>
                          </a:rPr>
                        </m:ctrlPr>
                      </m:sSubPr>
                      <m:e>
                        <m:r>
                          <a:rPr lang="en-US" sz="4400" i="1" dirty="0" smtClean="0">
                            <a:latin typeface="Cambria Math" panose="02040503050406030204" pitchFamily="18" charset="0"/>
                            <a:cs typeface="Arial" panose="020B0604020202020204" pitchFamily="34" charset="0"/>
                          </a:rPr>
                          <m:t>𝑦</m:t>
                        </m:r>
                      </m:e>
                      <m:sub>
                        <m:sSub>
                          <m:sSubPr>
                            <m:ctrlPr>
                              <a:rPr lang="en-US" sz="4400" i="1" dirty="0" err="1">
                                <a:latin typeface="Cambria Math" panose="02040503050406030204" pitchFamily="18" charset="0"/>
                                <a:cs typeface="Arial" panose="020B0604020202020204" pitchFamily="34" charset="0"/>
                              </a:rPr>
                            </m:ctrlPr>
                          </m:sSubPr>
                          <m:e>
                            <m:r>
                              <a:rPr lang="en-US" sz="4400" i="1" dirty="0" err="1">
                                <a:latin typeface="Cambria Math" panose="02040503050406030204" pitchFamily="18" charset="0"/>
                                <a:cs typeface="Arial" panose="020B0604020202020204" pitchFamily="34" charset="0"/>
                              </a:rPr>
                              <m:t>𝑝</m:t>
                            </m:r>
                          </m:e>
                          <m:sub>
                            <m:r>
                              <a:rPr lang="en-US" sz="4400" i="1" dirty="0" err="1">
                                <a:latin typeface="Cambria Math" panose="02040503050406030204" pitchFamily="18" charset="0"/>
                                <a:cs typeface="Arial" panose="020B0604020202020204" pitchFamily="34" charset="0"/>
                              </a:rPr>
                              <m:t>𝑛</m:t>
                            </m:r>
                          </m:sub>
                        </m:sSub>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𝑡</m:t>
                        </m:r>
                      </m:sub>
                    </m:sSub>
                  </m:oMath>
                </a14:m>
                <a:r>
                  <a:rPr lang="en-US" sz="4400">
                    <a:latin typeface="Arial" panose="020B0604020202020204" pitchFamily="34" charset="0"/>
                    <a:cs typeface="Arial" panose="020B0604020202020204" pitchFamily="34" charset="0"/>
                  </a:rPr>
                  <a:t>. The local prediction for query window </a:t>
                </a:r>
                <a14:m>
                  <m:oMath xmlns:m="http://schemas.openxmlformats.org/officeDocument/2006/math">
                    <m:sSub>
                      <m:sSubPr>
                        <m:ctrlPr>
                          <a:rPr lang="en-US" sz="4400" i="1" dirty="0" smtClean="0">
                            <a:latin typeface="Cambria Math" panose="02040503050406030204" pitchFamily="18" charset="0"/>
                            <a:cs typeface="Arial" panose="020B0604020202020204" pitchFamily="34" charset="0"/>
                          </a:rPr>
                        </m:ctrlPr>
                      </m:sSubPr>
                      <m:e>
                        <m:r>
                          <a:rPr lang="en-US" sz="4400" i="1" dirty="0" smtClean="0">
                            <a:latin typeface="Cambria Math" panose="02040503050406030204" pitchFamily="18" charset="0"/>
                            <a:cs typeface="Arial" panose="020B0604020202020204" pitchFamily="34" charset="0"/>
                          </a:rPr>
                          <m:t>𝑤</m:t>
                        </m:r>
                      </m:e>
                      <m:sub>
                        <m:r>
                          <a:rPr lang="en-US" sz="4400" i="1" dirty="0" err="1">
                            <a:latin typeface="Cambria Math" panose="02040503050406030204" pitchFamily="18" charset="0"/>
                            <a:cs typeface="Arial" panose="020B0604020202020204" pitchFamily="34" charset="0"/>
                          </a:rPr>
                          <m:t>𝑞</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𝑠</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𝑡</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𝑖</m:t>
                        </m:r>
                      </m:sub>
                    </m:sSub>
                  </m:oMath>
                </a14:m>
                <a:r>
                  <a:rPr lang="en-US" sz="4400">
                    <a:latin typeface="Arial" panose="020B0604020202020204" pitchFamily="34" charset="0"/>
                    <a:cs typeface="Arial" panose="020B0604020202020204" pitchFamily="34" charset="0"/>
                  </a:rPr>
                  <a:t> is obtained by a similarity-weighted aggregation:</a:t>
                </a:r>
              </a:p>
              <a:p>
                <a:pPr/>
                <a14:m>
                  <m:oMathPara xmlns:m="http://schemas.openxmlformats.org/officeDocument/2006/math">
                    <m:oMathParaPr>
                      <m:jc m:val="centerGroup"/>
                    </m:oMathParaPr>
                    <m:oMath xmlns:m="http://schemas.openxmlformats.org/officeDocument/2006/math">
                      <m:sSub>
                        <m:sSubPr>
                          <m:ctrlPr>
                            <a:rPr lang="en-US" sz="4400" i="1" dirty="0" smtClean="0">
                              <a:latin typeface="Cambria Math" panose="02040503050406030204" pitchFamily="18" charset="0"/>
                              <a:cs typeface="Arial" panose="020B0604020202020204" pitchFamily="34" charset="0"/>
                            </a:rPr>
                          </m:ctrlPr>
                        </m:sSubPr>
                        <m:e>
                          <m:acc>
                            <m:accPr>
                              <m:chr m:val="̃"/>
                              <m:ctrlPr>
                                <a:rPr lang="en-US" sz="4400" i="1" dirty="0" smtClean="0">
                                  <a:latin typeface="Cambria Math" panose="02040503050406030204" pitchFamily="18" charset="0"/>
                                  <a:cs typeface="Arial" panose="020B0604020202020204" pitchFamily="34" charset="0"/>
                                </a:rPr>
                              </m:ctrlPr>
                            </m:accPr>
                            <m:e>
                              <m:r>
                                <m:rPr>
                                  <m:sty m:val="p"/>
                                </m:rPr>
                                <a:rPr lang="en-US" sz="4400" b="0" i="1" dirty="0" smtClean="0">
                                  <a:latin typeface="Cambria Math" panose="02040503050406030204" pitchFamily="18" charset="0"/>
                                  <a:cs typeface="Arial" panose="020B0604020202020204" pitchFamily="34" charset="0"/>
                                </a:rPr>
                                <m:t>y</m:t>
                              </m:r>
                            </m:e>
                          </m:acc>
                        </m:e>
                        <m:sub>
                          <m:r>
                            <a:rPr lang="en-US" sz="4400" i="1" dirty="0">
                              <a:latin typeface="Cambria Math" panose="02040503050406030204" pitchFamily="18" charset="0"/>
                              <a:cs typeface="Arial" panose="020B0604020202020204" pitchFamily="34" charset="0"/>
                            </a:rPr>
                            <m:t>𝑞</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𝑠</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𝑡</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𝑖</m:t>
                          </m:r>
                        </m:sub>
                      </m:sSub>
                      <m:r>
                        <a:rPr lang="en-US" sz="4400" i="1" dirty="0">
                          <a:latin typeface="Cambria Math" panose="02040503050406030204" pitchFamily="18" charset="0"/>
                          <a:cs typeface="Arial" panose="020B0604020202020204" pitchFamily="34" charset="0"/>
                        </a:rPr>
                        <m:t>=</m:t>
                      </m:r>
                      <m:nary>
                        <m:naryPr>
                          <m:chr m:val="∑"/>
                          <m:supHide m:val="on"/>
                          <m:ctrlPr>
                            <a:rPr lang="en-US" sz="4400" i="1" dirty="0" smtClean="0">
                              <a:latin typeface="Cambria Math" panose="02040503050406030204" pitchFamily="18" charset="0"/>
                              <a:cs typeface="Arial" panose="020B0604020202020204" pitchFamily="34" charset="0"/>
                            </a:rPr>
                          </m:ctrlPr>
                        </m:naryPr>
                        <m:sub>
                          <m:r>
                            <a:rPr lang="en-US" sz="4400" i="1" dirty="0">
                              <a:latin typeface="Cambria Math" panose="02040503050406030204" pitchFamily="18" charset="0"/>
                              <a:cs typeface="Arial" panose="020B0604020202020204" pitchFamily="34" charset="0"/>
                            </a:rPr>
                            <m:t>𝑛</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𝒩</m:t>
                          </m:r>
                          <m:d>
                            <m:dPr>
                              <m:ctrlPr>
                                <a:rPr lang="en-US" sz="4400" i="1" dirty="0">
                                  <a:latin typeface="Cambria Math" panose="02040503050406030204" pitchFamily="18" charset="0"/>
                                  <a:cs typeface="Arial" panose="020B0604020202020204" pitchFamily="34" charset="0"/>
                                </a:rPr>
                              </m:ctrlPr>
                            </m:dPr>
                            <m:e>
                              <m:r>
                                <a:rPr lang="en-US" sz="4400" i="1" dirty="0" err="1">
                                  <a:latin typeface="Cambria Math" panose="02040503050406030204" pitchFamily="18" charset="0"/>
                                  <a:cs typeface="Arial" panose="020B0604020202020204" pitchFamily="34" charset="0"/>
                                </a:rPr>
                                <m:t>𝑞</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𝑠</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𝑡</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𝑖</m:t>
                              </m:r>
                            </m:e>
                          </m:d>
                        </m:sub>
                        <m:sup/>
                        <m:e>
                          <m:sSub>
                            <m:sSubPr>
                              <m:ctrlPr>
                                <a:rPr lang="en-US" sz="4400" i="1" dirty="0" err="1">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𝛼</m:t>
                              </m:r>
                            </m:e>
                            <m:sub>
                              <m:r>
                                <a:rPr lang="en-US" sz="4400" i="1" dirty="0" err="1">
                                  <a:latin typeface="Cambria Math" panose="02040503050406030204" pitchFamily="18" charset="0"/>
                                  <a:cs typeface="Arial" panose="020B0604020202020204" pitchFamily="34" charset="0"/>
                                </a:rPr>
                                <m:t>𝑛</m:t>
                              </m:r>
                            </m:sub>
                          </m:sSub>
                        </m:e>
                      </m:nary>
                      <m:sSub>
                        <m:sSubPr>
                          <m:ctrlPr>
                            <a:rPr lang="en-US" sz="4400" i="1" dirty="0">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𝑦</m:t>
                          </m:r>
                        </m:e>
                        <m:sub>
                          <m:sSub>
                            <m:sSubPr>
                              <m:ctrlPr>
                                <a:rPr lang="en-US" sz="4400" i="1" dirty="0" err="1">
                                  <a:latin typeface="Cambria Math" panose="02040503050406030204" pitchFamily="18" charset="0"/>
                                  <a:cs typeface="Arial" panose="020B0604020202020204" pitchFamily="34" charset="0"/>
                                </a:rPr>
                              </m:ctrlPr>
                            </m:sSubPr>
                            <m:e>
                              <m:r>
                                <a:rPr lang="en-US" sz="4400" i="1" dirty="0" err="1">
                                  <a:latin typeface="Cambria Math" panose="02040503050406030204" pitchFamily="18" charset="0"/>
                                  <a:cs typeface="Arial" panose="020B0604020202020204" pitchFamily="34" charset="0"/>
                                </a:rPr>
                                <m:t>𝑝</m:t>
                              </m:r>
                            </m:e>
                            <m:sub>
                              <m:r>
                                <a:rPr lang="en-US" sz="4400" i="1" dirty="0" err="1">
                                  <a:latin typeface="Cambria Math" panose="02040503050406030204" pitchFamily="18" charset="0"/>
                                  <a:cs typeface="Arial" panose="020B0604020202020204" pitchFamily="34" charset="0"/>
                                </a:rPr>
                                <m:t>𝑛</m:t>
                              </m:r>
                            </m:sub>
                          </m:sSub>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𝑡</m:t>
                          </m:r>
                        </m:sub>
                      </m:sSub>
                    </m:oMath>
                  </m:oMathPara>
                </a14:m>
                <a:endParaRPr lang="en-US" sz="4400">
                  <a:latin typeface="Arial" panose="020B0604020202020204" pitchFamily="34" charset="0"/>
                  <a:cs typeface="Arial" panose="020B0604020202020204" pitchFamily="34" charset="0"/>
                </a:endParaRPr>
              </a:p>
            </p:txBody>
          </p:sp>
        </mc:Choice>
        <mc:Fallback xmlns="">
          <p:sp>
            <p:nvSpPr>
              <p:cNvPr id="79" name="TextBox 78">
                <a:extLst>
                  <a:ext uri="{FF2B5EF4-FFF2-40B4-BE49-F238E27FC236}">
                    <a16:creationId xmlns:a16="http://schemas.microsoft.com/office/drawing/2014/main" id="{75CBA2B2-68EF-3542-B56D-83E847354D9F}"/>
                  </a:ext>
                </a:extLst>
              </p:cNvPr>
              <p:cNvSpPr txBox="1">
                <a:spLocks noRot="1" noChangeAspect="1" noMove="1" noResize="1" noEditPoints="1" noAdjustHandles="1" noChangeArrowheads="1" noChangeShapeType="1" noTextEdit="1"/>
              </p:cNvSpPr>
              <p:nvPr/>
            </p:nvSpPr>
            <p:spPr>
              <a:xfrm>
                <a:off x="884900" y="4748181"/>
                <a:ext cx="22614199" cy="3906069"/>
              </a:xfrm>
              <a:prstGeom prst="rect">
                <a:avLst/>
              </a:prstGeom>
              <a:blipFill>
                <a:blip r:embed="rId4"/>
                <a:stretch>
                  <a:fillRect l="-512" t="-3432"/>
                </a:stretch>
              </a:blipFill>
              <a:ln w="12700" cap="flat">
                <a:noFill/>
                <a:miter lim="400000"/>
              </a:ln>
              <a:effectLst/>
            </p:spPr>
            <p:txBody>
              <a:bodyPr/>
              <a:lstStyle/>
              <a:p>
                <a:r>
                  <a:rPr lang="en-US">
                    <a:noFill/>
                  </a:rPr>
                  <a:t> </a:t>
                </a:r>
              </a:p>
            </p:txBody>
          </p:sp>
        </mc:Fallback>
      </mc:AlternateContent>
    </p:spTree>
    <p:extLst>
      <p:ext uri="{BB962C8B-B14F-4D97-AF65-F5344CB8AC3E}">
        <p14:creationId xmlns:p14="http://schemas.microsoft.com/office/powerpoint/2010/main" val="398439677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8ABF6D-1770-35BD-679B-0D38937F985B}"/>
              </a:ext>
            </a:extLst>
          </p:cNvPr>
          <p:cNvSpPr>
            <a:spLocks noGrp="1"/>
          </p:cNvSpPr>
          <p:nvPr>
            <p:ph type="body" sz="quarter" idx="11"/>
          </p:nvPr>
        </p:nvSpPr>
        <p:spPr>
          <a:xfrm>
            <a:off x="1981200" y="238931"/>
            <a:ext cx="20459700" cy="1857155"/>
          </a:xfrm>
        </p:spPr>
        <p:txBody>
          <a:bodyPr/>
          <a:lstStyle/>
          <a:p>
            <a:r>
              <a:rPr lang="en-US"/>
              <a:t>Model: Retrieval &amp; Signal Fusion</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3E0A74A-E2AF-E61B-EBFC-CD8785774848}"/>
                  </a:ext>
                </a:extLst>
              </p:cNvPr>
              <p:cNvSpPr txBox="1"/>
              <p:nvPr/>
            </p:nvSpPr>
            <p:spPr>
              <a:xfrm>
                <a:off x="676275" y="1810336"/>
                <a:ext cx="22364700" cy="3679790"/>
              </a:xfrm>
              <a:prstGeom prst="rect">
                <a:avLst/>
              </a:prstGeom>
              <a:solidFill>
                <a:srgbClr val="F9EBDE"/>
              </a:solidFill>
              <a:ln w="762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a:latin typeface="Arial" panose="020B0604020202020204" pitchFamily="34" charset="0"/>
                    <a:cs typeface="Arial" panose="020B0604020202020204" pitchFamily="34" charset="0"/>
                  </a:rPr>
                  <a:t>The </a:t>
                </a:r>
                <a:r>
                  <a:rPr lang="en-US" sz="4400" b="1">
                    <a:latin typeface="Arial" panose="020B0604020202020204" pitchFamily="34" charset="0"/>
                    <a:cs typeface="Arial" panose="020B0604020202020204" pitchFamily="34" charset="0"/>
                  </a:rPr>
                  <a:t>normalized retrieval weights </a:t>
                </a:r>
                <a:r>
                  <a:rPr lang="en-US" sz="4400">
                    <a:latin typeface="Arial" panose="020B0604020202020204" pitchFamily="34" charset="0"/>
                    <a:cs typeface="Arial" panose="020B0604020202020204" pitchFamily="34" charset="0"/>
                  </a:rPr>
                  <a:t>are defined by:</a:t>
                </a:r>
              </a:p>
              <a:p>
                <a:pPr/>
                <a14:m>
                  <m:oMathPara xmlns:m="http://schemas.openxmlformats.org/officeDocument/2006/math">
                    <m:oMathParaPr>
                      <m:jc m:val="centerGroup"/>
                    </m:oMathParaPr>
                    <m:oMath xmlns:m="http://schemas.openxmlformats.org/officeDocument/2006/math">
                      <m:sSub>
                        <m:sSubPr>
                          <m:ctrlPr>
                            <a:rPr lang="en-US" sz="4400" i="1" dirty="0" smtClean="0">
                              <a:latin typeface="Cambria Math" panose="02040503050406030204" pitchFamily="18" charset="0"/>
                            </a:rPr>
                          </m:ctrlPr>
                        </m:sSubPr>
                        <m:e>
                          <m:r>
                            <a:rPr lang="en-US" sz="4400" i="1" dirty="0" smtClean="0">
                              <a:latin typeface="Cambria Math" panose="02040503050406030204" pitchFamily="18" charset="0"/>
                            </a:rPr>
                            <m:t>𝛼</m:t>
                          </m:r>
                        </m:e>
                        <m:sub>
                          <m:r>
                            <a:rPr lang="en-US" sz="4400" i="1" dirty="0" err="1" smtClean="0">
                              <a:latin typeface="Cambria Math" panose="02040503050406030204" pitchFamily="18" charset="0"/>
                            </a:rPr>
                            <m:t>𝑛</m:t>
                          </m:r>
                        </m:sub>
                      </m:sSub>
                      <m:r>
                        <a:rPr lang="en-US" sz="4400" i="1" dirty="0" smtClean="0">
                          <a:latin typeface="Cambria Math" panose="02040503050406030204" pitchFamily="18" charset="0"/>
                        </a:rPr>
                        <m:t>=</m:t>
                      </m:r>
                      <m:f>
                        <m:fPr>
                          <m:ctrlPr>
                            <a:rPr lang="en-US" sz="4400" i="1" dirty="0" smtClean="0">
                              <a:latin typeface="Cambria Math" panose="02040503050406030204" pitchFamily="18" charset="0"/>
                            </a:rPr>
                          </m:ctrlPr>
                        </m:fPr>
                        <m:num>
                          <m:r>
                            <a:rPr lang="en-US" sz="4400" i="1" dirty="0" smtClean="0">
                              <a:latin typeface="Cambria Math" panose="02040503050406030204" pitchFamily="18" charset="0"/>
                            </a:rPr>
                            <m:t>𝜅</m:t>
                          </m:r>
                          <m:d>
                            <m:dPr>
                              <m:ctrlPr>
                                <a:rPr lang="en-US" sz="4400" i="1" dirty="0" smtClean="0">
                                  <a:latin typeface="Cambria Math" panose="02040503050406030204" pitchFamily="18" charset="0"/>
                                </a:rPr>
                              </m:ctrlPr>
                            </m:dPr>
                            <m:e>
                              <m:sSub>
                                <m:sSubPr>
                                  <m:ctrlPr>
                                    <a:rPr lang="en-US" sz="4400" i="1" dirty="0" err="1" smtClean="0">
                                      <a:latin typeface="Cambria Math" panose="02040503050406030204" pitchFamily="18" charset="0"/>
                                    </a:rPr>
                                  </m:ctrlPr>
                                </m:sSubPr>
                                <m:e>
                                  <m:r>
                                    <a:rPr lang="en-US" sz="4400" i="1" dirty="0" err="1" smtClean="0">
                                      <a:latin typeface="Cambria Math" panose="02040503050406030204" pitchFamily="18" charset="0"/>
                                    </a:rPr>
                                    <m:t>𝑑</m:t>
                                  </m:r>
                                </m:e>
                                <m:sub>
                                  <m:r>
                                    <a:rPr lang="en-US" sz="4400" i="1" dirty="0" err="1" smtClean="0">
                                      <a:latin typeface="Cambria Math" panose="02040503050406030204" pitchFamily="18" charset="0"/>
                                    </a:rPr>
                                    <m:t>𝑛</m:t>
                                  </m:r>
                                </m:sub>
                              </m:sSub>
                            </m:e>
                          </m:d>
                        </m:num>
                        <m:den>
                          <m:nary>
                            <m:naryPr>
                              <m:chr m:val="∑"/>
                              <m:supHide m:val="on"/>
                              <m:ctrlPr>
                                <a:rPr lang="en-US" sz="4400" i="1" dirty="0" smtClean="0">
                                  <a:latin typeface="Cambria Math" panose="02040503050406030204" pitchFamily="18" charset="0"/>
                                </a:rPr>
                              </m:ctrlPr>
                            </m:naryPr>
                            <m:sub>
                              <m:r>
                                <a:rPr lang="en-US" sz="4400" i="1" dirty="0" smtClean="0">
                                  <a:latin typeface="Cambria Math" panose="02040503050406030204" pitchFamily="18" charset="0"/>
                                </a:rPr>
                                <m:t>𝑟</m:t>
                              </m:r>
                              <m:r>
                                <a:rPr lang="en-US" sz="4400" i="1" dirty="0" smtClean="0">
                                  <a:latin typeface="Cambria Math" panose="02040503050406030204" pitchFamily="18" charset="0"/>
                                </a:rPr>
                                <m:t>∈</m:t>
                              </m:r>
                              <m:r>
                                <a:rPr lang="en-US" sz="4400" i="1" dirty="0" smtClean="0">
                                  <a:latin typeface="Cambria Math" panose="02040503050406030204" pitchFamily="18" charset="0"/>
                                </a:rPr>
                                <m:t>𝒩</m:t>
                              </m:r>
                              <m:d>
                                <m:dPr>
                                  <m:ctrlPr>
                                    <a:rPr lang="en-US" sz="4400" i="1" dirty="0" smtClean="0">
                                      <a:latin typeface="Cambria Math" panose="02040503050406030204" pitchFamily="18" charset="0"/>
                                    </a:rPr>
                                  </m:ctrlPr>
                                </m:dPr>
                                <m:e>
                                  <m:r>
                                    <a:rPr lang="en-US" sz="4400" i="1" dirty="0" err="1" smtClean="0">
                                      <a:latin typeface="Cambria Math" panose="02040503050406030204" pitchFamily="18" charset="0"/>
                                    </a:rPr>
                                    <m:t>𝑞</m:t>
                                  </m:r>
                                  <m:r>
                                    <a:rPr lang="en-US" sz="4400" i="1" dirty="0" err="1" smtClean="0">
                                      <a:latin typeface="Cambria Math" panose="02040503050406030204" pitchFamily="18" charset="0"/>
                                    </a:rPr>
                                    <m:t>,</m:t>
                                  </m:r>
                                  <m:r>
                                    <a:rPr lang="en-US" sz="4400" i="1" dirty="0" err="1" smtClean="0">
                                      <a:latin typeface="Cambria Math" panose="02040503050406030204" pitchFamily="18" charset="0"/>
                                    </a:rPr>
                                    <m:t>𝑠</m:t>
                                  </m:r>
                                  <m:r>
                                    <a:rPr lang="en-US" sz="4400" i="1" dirty="0" err="1" smtClean="0">
                                      <a:latin typeface="Cambria Math" panose="02040503050406030204" pitchFamily="18" charset="0"/>
                                    </a:rPr>
                                    <m:t>,</m:t>
                                  </m:r>
                                  <m:r>
                                    <a:rPr lang="en-US" sz="4400" i="1" dirty="0" err="1" smtClean="0">
                                      <a:latin typeface="Cambria Math" panose="02040503050406030204" pitchFamily="18" charset="0"/>
                                    </a:rPr>
                                    <m:t>𝑡</m:t>
                                  </m:r>
                                  <m:r>
                                    <a:rPr lang="en-US" sz="4400" i="1" dirty="0" err="1" smtClean="0">
                                      <a:latin typeface="Cambria Math" panose="02040503050406030204" pitchFamily="18" charset="0"/>
                                    </a:rPr>
                                    <m:t>,</m:t>
                                  </m:r>
                                  <m:r>
                                    <a:rPr lang="en-US" sz="4400" i="1" dirty="0" err="1" smtClean="0">
                                      <a:latin typeface="Cambria Math" panose="02040503050406030204" pitchFamily="18" charset="0"/>
                                    </a:rPr>
                                    <m:t>𝑖</m:t>
                                  </m:r>
                                </m:e>
                              </m:d>
                            </m:sub>
                            <m:sup/>
                            <m:e>
                              <m:r>
                                <a:rPr lang="en-US" sz="4400" i="1" dirty="0" smtClean="0">
                                  <a:latin typeface="Cambria Math" panose="02040503050406030204" pitchFamily="18" charset="0"/>
                                </a:rPr>
                                <m:t>𝜅</m:t>
                              </m:r>
                              <m:d>
                                <m:dPr>
                                  <m:ctrlPr>
                                    <a:rPr lang="en-US" sz="4400" i="1" dirty="0" smtClean="0">
                                      <a:latin typeface="Cambria Math" panose="02040503050406030204" pitchFamily="18" charset="0"/>
                                    </a:rPr>
                                  </m:ctrlPr>
                                </m:dPr>
                                <m:e>
                                  <m:sSub>
                                    <m:sSubPr>
                                      <m:ctrlPr>
                                        <a:rPr lang="en-US" sz="4400" i="1" dirty="0" err="1" smtClean="0">
                                          <a:latin typeface="Cambria Math" panose="02040503050406030204" pitchFamily="18" charset="0"/>
                                        </a:rPr>
                                      </m:ctrlPr>
                                    </m:sSubPr>
                                    <m:e>
                                      <m:r>
                                        <a:rPr lang="en-US" sz="4400" i="1" dirty="0" err="1" smtClean="0">
                                          <a:latin typeface="Cambria Math" panose="02040503050406030204" pitchFamily="18" charset="0"/>
                                        </a:rPr>
                                        <m:t>𝑑</m:t>
                                      </m:r>
                                    </m:e>
                                    <m:sub>
                                      <m:r>
                                        <a:rPr lang="en-US" sz="4400" i="1" dirty="0" err="1" smtClean="0">
                                          <a:latin typeface="Cambria Math" panose="02040503050406030204" pitchFamily="18" charset="0"/>
                                        </a:rPr>
                                        <m:t>𝑟</m:t>
                                      </m:r>
                                    </m:sub>
                                  </m:sSub>
                                </m:e>
                              </m:d>
                            </m:e>
                          </m:nary>
                        </m:den>
                      </m:f>
                      <m:r>
                        <a:rPr lang="en-US" sz="4400" i="1" dirty="0" smtClean="0">
                          <a:latin typeface="Cambria Math" panose="02040503050406030204" pitchFamily="18" charset="0"/>
                        </a:rPr>
                        <m:t>, </m:t>
                      </m:r>
                      <m:r>
                        <a:rPr lang="en-US" sz="4400" i="1" dirty="0" smtClean="0">
                          <a:latin typeface="Cambria Math" panose="02040503050406030204" pitchFamily="18" charset="0"/>
                        </a:rPr>
                        <m:t>𝑛</m:t>
                      </m:r>
                      <m:r>
                        <a:rPr lang="en-US" sz="4400" i="1" dirty="0" smtClean="0">
                          <a:latin typeface="Cambria Math" panose="02040503050406030204" pitchFamily="18" charset="0"/>
                        </a:rPr>
                        <m:t>∈</m:t>
                      </m:r>
                      <m:r>
                        <a:rPr lang="en-US" sz="4400" i="1" dirty="0" smtClean="0">
                          <a:latin typeface="Cambria Math" panose="02040503050406030204" pitchFamily="18" charset="0"/>
                        </a:rPr>
                        <m:t>𝒩</m:t>
                      </m:r>
                      <m:d>
                        <m:dPr>
                          <m:ctrlPr>
                            <a:rPr lang="en-US" sz="4400" i="1" dirty="0" smtClean="0">
                              <a:latin typeface="Cambria Math" panose="02040503050406030204" pitchFamily="18" charset="0"/>
                            </a:rPr>
                          </m:ctrlPr>
                        </m:dPr>
                        <m:e>
                          <m:r>
                            <a:rPr lang="en-US" sz="4400" i="1" dirty="0" err="1" smtClean="0">
                              <a:latin typeface="Cambria Math" panose="02040503050406030204" pitchFamily="18" charset="0"/>
                            </a:rPr>
                            <m:t>𝑞</m:t>
                          </m:r>
                          <m:r>
                            <a:rPr lang="en-US" sz="4400" i="1" dirty="0" err="1" smtClean="0">
                              <a:latin typeface="Cambria Math" panose="02040503050406030204" pitchFamily="18" charset="0"/>
                            </a:rPr>
                            <m:t>,</m:t>
                          </m:r>
                          <m:r>
                            <a:rPr lang="en-US" sz="4400" i="1" dirty="0" err="1" smtClean="0">
                              <a:latin typeface="Cambria Math" panose="02040503050406030204" pitchFamily="18" charset="0"/>
                            </a:rPr>
                            <m:t>𝑠</m:t>
                          </m:r>
                          <m:r>
                            <a:rPr lang="en-US" sz="4400" i="1" dirty="0" err="1" smtClean="0">
                              <a:latin typeface="Cambria Math" panose="02040503050406030204" pitchFamily="18" charset="0"/>
                            </a:rPr>
                            <m:t>,</m:t>
                          </m:r>
                          <m:r>
                            <a:rPr lang="en-US" sz="4400" i="1" dirty="0" err="1" smtClean="0">
                              <a:latin typeface="Cambria Math" panose="02040503050406030204" pitchFamily="18" charset="0"/>
                            </a:rPr>
                            <m:t>𝑡</m:t>
                          </m:r>
                          <m:r>
                            <a:rPr lang="en-US" sz="4400" i="1" dirty="0" err="1" smtClean="0">
                              <a:latin typeface="Cambria Math" panose="02040503050406030204" pitchFamily="18" charset="0"/>
                            </a:rPr>
                            <m:t>,</m:t>
                          </m:r>
                          <m:r>
                            <a:rPr lang="en-US" sz="4400" i="1" dirty="0" err="1" smtClean="0">
                              <a:latin typeface="Cambria Math" panose="02040503050406030204" pitchFamily="18" charset="0"/>
                            </a:rPr>
                            <m:t>𝑖</m:t>
                          </m:r>
                        </m:e>
                      </m:d>
                      <m:r>
                        <a:rPr lang="en-US" sz="4400" i="1" dirty="0" smtClean="0">
                          <a:latin typeface="Cambria Math" panose="02040503050406030204" pitchFamily="18" charset="0"/>
                        </a:rPr>
                        <m:t>,</m:t>
                      </m:r>
                    </m:oMath>
                  </m:oMathPara>
                </a14:m>
                <a:endParaRPr lang="en-US" sz="4400" i="1">
                  <a:latin typeface="Cambria Math" panose="02040503050406030204" pitchFamily="18" charset="0"/>
                </a:endParaRPr>
              </a:p>
              <a:p>
                <a:r>
                  <a:rPr lang="en-US" sz="4400">
                    <a:latin typeface="Arial" panose="020B0604020202020204" pitchFamily="34" charset="0"/>
                    <a:cs typeface="Arial" panose="020B0604020202020204" pitchFamily="34" charset="0"/>
                  </a:rPr>
                  <a:t>where </a:t>
                </a:r>
                <a14:m>
                  <m:oMath xmlns:m="http://schemas.openxmlformats.org/officeDocument/2006/math">
                    <m:r>
                      <a:rPr lang="en-US" sz="4400" i="1" dirty="0" smtClean="0">
                        <a:latin typeface="Cambria Math" panose="02040503050406030204" pitchFamily="18" charset="0"/>
                        <a:cs typeface="Arial" panose="020B0604020202020204" pitchFamily="34" charset="0"/>
                      </a:rPr>
                      <m:t>𝜅</m:t>
                    </m:r>
                    <m:r>
                      <a:rPr lang="en-US" sz="4400" i="1" dirty="0">
                        <a:latin typeface="Cambria Math" panose="02040503050406030204" pitchFamily="18" charset="0"/>
                        <a:cs typeface="Arial" panose="020B0604020202020204" pitchFamily="34" charset="0"/>
                      </a:rPr>
                      <m:t>:</m:t>
                    </m:r>
                    <m:sSub>
                      <m:sSubPr>
                        <m:ctrlPr>
                          <a:rPr lang="en-US" sz="4400" i="1" dirty="0" smtClean="0">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ℝ</m:t>
                        </m:r>
                      </m:e>
                      <m:sub>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𝟘</m:t>
                        </m:r>
                      </m:sub>
                    </m:sSub>
                    <m:r>
                      <a:rPr lang="en-US" sz="4400" i="1" dirty="0">
                        <a:latin typeface="Cambria Math" panose="02040503050406030204" pitchFamily="18" charset="0"/>
                        <a:cs typeface="Arial" panose="020B0604020202020204" pitchFamily="34" charset="0"/>
                      </a:rPr>
                      <m:t>→</m:t>
                    </m:r>
                    <m:sSub>
                      <m:sSubPr>
                        <m:ctrlPr>
                          <a:rPr lang="en-US" sz="4400" i="1" dirty="0">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ℝ</m:t>
                        </m:r>
                      </m:e>
                      <m:sub>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𝟘</m:t>
                        </m:r>
                      </m:sub>
                    </m:sSub>
                  </m:oMath>
                </a14:m>
                <a:r>
                  <a:rPr lang="en-US" sz="4400">
                    <a:latin typeface="Arial" panose="020B0604020202020204" pitchFamily="34" charset="0"/>
                    <a:cs typeface="Arial" panose="020B0604020202020204" pitchFamily="34" charset="0"/>
                  </a:rPr>
                  <a:t>is a nonnegative nonincreasing kernel that assigns larger weights to more similar historical neighbors</a:t>
                </a:r>
              </a:p>
            </p:txBody>
          </p:sp>
        </mc:Choice>
        <mc:Fallback xmlns="">
          <p:sp>
            <p:nvSpPr>
              <p:cNvPr id="6" name="TextBox 5">
                <a:extLst>
                  <a:ext uri="{FF2B5EF4-FFF2-40B4-BE49-F238E27FC236}">
                    <a16:creationId xmlns:a16="http://schemas.microsoft.com/office/drawing/2014/main" id="{B3E0A74A-E2AF-E61B-EBFC-CD8785774848}"/>
                  </a:ext>
                </a:extLst>
              </p:cNvPr>
              <p:cNvSpPr txBox="1">
                <a:spLocks noRot="1" noChangeAspect="1" noMove="1" noResize="1" noEditPoints="1" noAdjustHandles="1" noChangeArrowheads="1" noChangeShapeType="1" noTextEdit="1"/>
              </p:cNvSpPr>
              <p:nvPr/>
            </p:nvSpPr>
            <p:spPr>
              <a:xfrm>
                <a:off x="676275" y="1810336"/>
                <a:ext cx="22364700" cy="3679790"/>
              </a:xfrm>
              <a:prstGeom prst="rect">
                <a:avLst/>
              </a:prstGeom>
              <a:blipFill>
                <a:blip r:embed="rId2"/>
                <a:stretch>
                  <a:fillRect t="-2593" r="-570" b="-5511"/>
                </a:stretch>
              </a:blipFill>
              <a:ln w="76200" cap="flat">
                <a:solidFill>
                  <a:schemeClr val="tx1"/>
                </a:solid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D2EE6D8-2CA8-CBD5-5B4D-F695664804DB}"/>
                  </a:ext>
                </a:extLst>
              </p:cNvPr>
              <p:cNvSpPr txBox="1"/>
              <p:nvPr/>
            </p:nvSpPr>
            <p:spPr>
              <a:xfrm>
                <a:off x="676275" y="5943600"/>
                <a:ext cx="22364700" cy="3214534"/>
              </a:xfrm>
              <a:prstGeom prst="rect">
                <a:avLst/>
              </a:prstGeom>
              <a:solidFill>
                <a:srgbClr val="F9EBDE"/>
              </a:solidFill>
              <a:ln w="762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a:latin typeface="Arial" panose="020B0604020202020204" pitchFamily="34" charset="0"/>
                    <a:cs typeface="Arial" panose="020B0604020202020204" pitchFamily="34" charset="0"/>
                  </a:rPr>
                  <a:t>For each signal </a:t>
                </a:r>
                <a14:m>
                  <m:oMath xmlns:m="http://schemas.openxmlformats.org/officeDocument/2006/math">
                    <m:r>
                      <a:rPr lang="en-US" sz="4400" i="1" dirty="0" smtClean="0">
                        <a:latin typeface="Cambria Math" panose="02040503050406030204" pitchFamily="18" charset="0"/>
                        <a:cs typeface="Arial" panose="020B0604020202020204" pitchFamily="34" charset="0"/>
                      </a:rPr>
                      <m:t>𝑠</m:t>
                    </m:r>
                    <m:r>
                      <a:rPr lang="en-US" sz="4400" i="1" dirty="0">
                        <a:latin typeface="Cambria Math" panose="02040503050406030204" pitchFamily="18" charset="0"/>
                        <a:cs typeface="Arial" panose="020B0604020202020204" pitchFamily="34" charset="0"/>
                      </a:rPr>
                      <m:t>∈</m:t>
                    </m:r>
                    <m:sSubSup>
                      <m:sSubSupPr>
                        <m:ctrlPr>
                          <a:rPr lang="en-US" sz="4400" i="1" dirty="0">
                            <a:latin typeface="Cambria Math" panose="02040503050406030204" pitchFamily="18" charset="0"/>
                            <a:cs typeface="Arial" panose="020B0604020202020204" pitchFamily="34" charset="0"/>
                          </a:rPr>
                        </m:ctrlPr>
                      </m:sSubSupPr>
                      <m:e>
                        <m:r>
                          <a:rPr lang="en-US" sz="4400" i="1" dirty="0">
                            <a:latin typeface="Cambria Math" panose="02040503050406030204" pitchFamily="18" charset="0"/>
                            <a:cs typeface="Arial" panose="020B0604020202020204" pitchFamily="34" charset="0"/>
                          </a:rPr>
                          <m:t>𝒮</m:t>
                        </m:r>
                      </m:e>
                      <m:sub>
                        <m:r>
                          <a:rPr lang="en-US" sz="4400" i="1" dirty="0" err="1">
                            <a:latin typeface="Cambria Math" panose="02040503050406030204" pitchFamily="18" charset="0"/>
                            <a:cs typeface="Arial" panose="020B0604020202020204" pitchFamily="34" charset="0"/>
                          </a:rPr>
                          <m:t>𝓆</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𝓉</m:t>
                        </m:r>
                      </m:sub>
                      <m:sup>
                        <m:r>
                          <a:rPr lang="en-US" sz="4400" i="1" dirty="0" smtClean="0">
                            <a:latin typeface="Cambria Math" panose="02040503050406030204" pitchFamily="18" charset="0"/>
                            <a:cs typeface="Arial" panose="020B0604020202020204" pitchFamily="34" charset="0"/>
                          </a:rPr>
                          <m:t>+</m:t>
                        </m:r>
                      </m:sup>
                    </m:sSubSup>
                  </m:oMath>
                </a14:m>
                <a:r>
                  <a:rPr lang="en-US" sz="4400">
                    <a:latin typeface="Arial" panose="020B0604020202020204" pitchFamily="34" charset="0"/>
                    <a:cs typeface="Arial" panose="020B0604020202020204" pitchFamily="34" charset="0"/>
                  </a:rPr>
                  <a:t>, the </a:t>
                </a:r>
                <a:r>
                  <a:rPr lang="en-US" sz="4400" b="1">
                    <a:latin typeface="Arial" panose="020B0604020202020204" pitchFamily="34" charset="0"/>
                    <a:cs typeface="Arial" panose="020B0604020202020204" pitchFamily="34" charset="0"/>
                  </a:rPr>
                  <a:t>local window-level predictions are aggregated into a signal-specific estimate</a:t>
                </a:r>
                <a:r>
                  <a:rPr lang="en-US" sz="4400">
                    <a:latin typeface="Arial" panose="020B0604020202020204" pitchFamily="34" charset="0"/>
                    <a:cs typeface="Arial" panose="020B0604020202020204" pitchFamily="34" charset="0"/>
                  </a:rPr>
                  <a:t>:</a:t>
                </a:r>
              </a:p>
              <a:p>
                <a:pPr/>
                <a14:m>
                  <m:oMathPara xmlns:m="http://schemas.openxmlformats.org/officeDocument/2006/math">
                    <m:oMathParaPr>
                      <m:jc m:val="centerGroup"/>
                    </m:oMathParaPr>
                    <m:oMath xmlns:m="http://schemas.openxmlformats.org/officeDocument/2006/math">
                      <m:sSub>
                        <m:sSubPr>
                          <m:ctrlPr>
                            <a:rPr lang="en-US" sz="4400" i="1" dirty="0" smtClean="0">
                              <a:latin typeface="Cambria Math" panose="02040503050406030204" pitchFamily="18" charset="0"/>
                              <a:cs typeface="Arial" panose="020B0604020202020204" pitchFamily="34" charset="0"/>
                            </a:rPr>
                          </m:ctrlPr>
                        </m:sSubPr>
                        <m:e>
                          <m:acc>
                            <m:accPr>
                              <m:chr m:val="̂"/>
                              <m:ctrlPr>
                                <a:rPr lang="en-US" sz="4400" i="1" dirty="0" smtClean="0">
                                  <a:latin typeface="Cambria Math" panose="02040503050406030204" pitchFamily="18" charset="0"/>
                                  <a:cs typeface="Arial" panose="020B0604020202020204" pitchFamily="34" charset="0"/>
                                </a:rPr>
                              </m:ctrlPr>
                            </m:accPr>
                            <m:e>
                              <m:r>
                                <m:rPr>
                                  <m:sty m:val="p"/>
                                </m:rPr>
                                <a:rPr lang="en-US" sz="4400" b="0" i="1" dirty="0" smtClean="0">
                                  <a:latin typeface="Cambria Math" panose="02040503050406030204" pitchFamily="18" charset="0"/>
                                  <a:cs typeface="Arial" panose="020B0604020202020204" pitchFamily="34" charset="0"/>
                                </a:rPr>
                                <m:t>y</m:t>
                              </m:r>
                            </m:e>
                          </m:acc>
                        </m:e>
                        <m:sub>
                          <m:r>
                            <a:rPr lang="en-US" sz="4400" i="1" dirty="0">
                              <a:latin typeface="Cambria Math" panose="02040503050406030204" pitchFamily="18" charset="0"/>
                              <a:cs typeface="Arial" panose="020B0604020202020204" pitchFamily="34" charset="0"/>
                            </a:rPr>
                            <m:t>𝑞</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𝑠</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𝑡</m:t>
                          </m:r>
                        </m:sub>
                      </m:sSub>
                      <m:r>
                        <a:rPr lang="en-US" sz="4400" i="1" dirty="0">
                          <a:latin typeface="Cambria Math" panose="02040503050406030204" pitchFamily="18" charset="0"/>
                          <a:cs typeface="Arial" panose="020B0604020202020204" pitchFamily="34" charset="0"/>
                        </a:rPr>
                        <m:t>=</m:t>
                      </m:r>
                      <m:sSub>
                        <m:sSubPr>
                          <m:ctrlPr>
                            <a:rPr lang="en-US" sz="4400" i="1" dirty="0" smtClean="0">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𝐴</m:t>
                          </m:r>
                        </m:e>
                        <m:sub>
                          <m:r>
                            <a:rPr lang="en-US" sz="4400" i="1" dirty="0">
                              <a:latin typeface="Cambria Math" panose="02040503050406030204" pitchFamily="18" charset="0"/>
                              <a:cs typeface="Arial" panose="020B0604020202020204" pitchFamily="34" charset="0"/>
                            </a:rPr>
                            <m:t>𝑠</m:t>
                          </m:r>
                        </m:sub>
                      </m:sSub>
                      <m:d>
                        <m:dPr>
                          <m:ctrlPr>
                            <a:rPr lang="en-US" sz="4400" i="1" dirty="0">
                              <a:latin typeface="Cambria Math" panose="02040503050406030204" pitchFamily="18" charset="0"/>
                              <a:cs typeface="Arial" panose="020B0604020202020204" pitchFamily="34" charset="0"/>
                            </a:rPr>
                          </m:ctrlPr>
                        </m:dPr>
                        <m:e>
                          <m:sSub>
                            <m:sSubPr>
                              <m:ctrlPr>
                                <a:rPr lang="en-US" sz="4400" i="1" dirty="0">
                                  <a:latin typeface="Cambria Math" panose="02040503050406030204" pitchFamily="18" charset="0"/>
                                  <a:cs typeface="Arial" panose="020B0604020202020204" pitchFamily="34" charset="0"/>
                                </a:rPr>
                              </m:ctrlPr>
                            </m:sSubPr>
                            <m:e>
                              <m:acc>
                                <m:accPr>
                                  <m:chr m:val="̃"/>
                                  <m:ctrlPr>
                                    <a:rPr lang="en-US" sz="4400" i="1" dirty="0">
                                      <a:latin typeface="Cambria Math" panose="02040503050406030204" pitchFamily="18" charset="0"/>
                                      <a:cs typeface="Arial" panose="020B0604020202020204" pitchFamily="34" charset="0"/>
                                    </a:rPr>
                                  </m:ctrlPr>
                                </m:accPr>
                                <m:e>
                                  <m:r>
                                    <m:rPr>
                                      <m:sty m:val="p"/>
                                    </m:rPr>
                                    <a:rPr lang="en-US" sz="4400" i="1" dirty="0">
                                      <a:latin typeface="Cambria Math" panose="02040503050406030204" pitchFamily="18" charset="0"/>
                                      <a:cs typeface="Arial" panose="020B0604020202020204" pitchFamily="34" charset="0"/>
                                    </a:rPr>
                                    <m:t>y</m:t>
                                  </m:r>
                                </m:e>
                              </m:acc>
                            </m:e>
                            <m:sub>
                              <m:r>
                                <a:rPr lang="en-US" sz="4400" i="1" dirty="0">
                                  <a:latin typeface="Cambria Math" panose="02040503050406030204" pitchFamily="18" charset="0"/>
                                  <a:cs typeface="Arial" panose="020B0604020202020204" pitchFamily="34" charset="0"/>
                                </a:rPr>
                                <m:t>𝑞</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𝑠</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𝑡</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1</m:t>
                              </m:r>
                            </m:sub>
                          </m:sSub>
                          <m:r>
                            <a:rPr lang="en-US" sz="4400" i="1" dirty="0">
                              <a:latin typeface="Cambria Math" panose="02040503050406030204" pitchFamily="18" charset="0"/>
                              <a:cs typeface="Arial" panose="020B0604020202020204" pitchFamily="34" charset="0"/>
                            </a:rPr>
                            <m:t>,</m:t>
                          </m:r>
                          <m:r>
                            <a:rPr lang="en-US" sz="4400" b="0" i="1" dirty="0" smtClean="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m:t>
                          </m:r>
                          <m:r>
                            <a:rPr lang="en-US" sz="4400" i="1" dirty="0" smtClean="0">
                              <a:latin typeface="Cambria Math" panose="02040503050406030204" pitchFamily="18" charset="0"/>
                              <a:cs typeface="Arial" panose="020B0604020202020204" pitchFamily="34" charset="0"/>
                            </a:rPr>
                            <m:t> </m:t>
                          </m:r>
                          <m:sSub>
                            <m:sSubPr>
                              <m:ctrlPr>
                                <a:rPr lang="en-US" sz="4400" b="0" i="1" dirty="0" smtClean="0">
                                  <a:latin typeface="Cambria Math" panose="02040503050406030204" pitchFamily="18" charset="0"/>
                                  <a:cs typeface="Arial" panose="020B0604020202020204" pitchFamily="34" charset="0"/>
                                </a:rPr>
                              </m:ctrlPr>
                            </m:sSubPr>
                            <m:e>
                              <m:acc>
                                <m:accPr>
                                  <m:chr m:val="̃"/>
                                  <m:ctrlPr>
                                    <a:rPr lang="en-US" sz="4400" i="1" dirty="0">
                                      <a:latin typeface="Cambria Math" panose="02040503050406030204" pitchFamily="18" charset="0"/>
                                      <a:cs typeface="Arial" panose="020B0604020202020204" pitchFamily="34" charset="0"/>
                                    </a:rPr>
                                  </m:ctrlPr>
                                </m:accPr>
                                <m:e>
                                  <m:r>
                                    <m:rPr>
                                      <m:sty m:val="p"/>
                                    </m:rPr>
                                    <a:rPr lang="en-US" sz="4400" i="1" dirty="0">
                                      <a:latin typeface="Cambria Math" panose="02040503050406030204" pitchFamily="18" charset="0"/>
                                      <a:cs typeface="Arial" panose="020B0604020202020204" pitchFamily="34" charset="0"/>
                                    </a:rPr>
                                    <m:t>y</m:t>
                                  </m:r>
                                </m:e>
                              </m:acc>
                            </m:e>
                            <m:sub>
                              <m:r>
                                <a:rPr lang="en-US" sz="4400" i="1" dirty="0">
                                  <a:latin typeface="Cambria Math" panose="02040503050406030204" pitchFamily="18" charset="0"/>
                                  <a:cs typeface="Arial" panose="020B0604020202020204" pitchFamily="34" charset="0"/>
                                </a:rPr>
                                <m:t>𝑞</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𝑠</m:t>
                              </m:r>
                              <m:r>
                                <a:rPr lang="en-US" sz="4400" i="1" dirty="0">
                                  <a:latin typeface="Cambria Math" panose="02040503050406030204" pitchFamily="18" charset="0"/>
                                  <a:cs typeface="Arial" panose="020B0604020202020204" pitchFamily="34" charset="0"/>
                                </a:rPr>
                                <m:t>,</m:t>
                              </m:r>
                              <m:r>
                                <a:rPr lang="en-US" sz="4400" i="1" dirty="0">
                                  <a:latin typeface="Cambria Math" panose="02040503050406030204" pitchFamily="18" charset="0"/>
                                  <a:cs typeface="Arial" panose="020B0604020202020204" pitchFamily="34" charset="0"/>
                                </a:rPr>
                                <m:t>𝑡</m:t>
                              </m:r>
                              <m:r>
                                <a:rPr lang="en-US" sz="4400" i="1" dirty="0">
                                  <a:latin typeface="Cambria Math" panose="02040503050406030204" pitchFamily="18" charset="0"/>
                                  <a:cs typeface="Arial" panose="020B0604020202020204" pitchFamily="34" charset="0"/>
                                </a:rPr>
                                <m:t>,</m:t>
                              </m:r>
                              <m:sSub>
                                <m:sSubPr>
                                  <m:ctrlPr>
                                    <a:rPr lang="en-US" sz="4400" i="1" dirty="0">
                                      <a:latin typeface="Cambria Math" panose="02040503050406030204" pitchFamily="18" charset="0"/>
                                      <a:cs typeface="Arial" panose="020B0604020202020204" pitchFamily="34" charset="0"/>
                                    </a:rPr>
                                  </m:ctrlPr>
                                </m:sSubPr>
                                <m:e>
                                  <m:r>
                                    <a:rPr lang="en-US" sz="4400" i="1" dirty="0" err="1">
                                      <a:latin typeface="Cambria Math" panose="02040503050406030204" pitchFamily="18" charset="0"/>
                                      <a:cs typeface="Arial" panose="020B0604020202020204" pitchFamily="34" charset="0"/>
                                    </a:rPr>
                                    <m:t>𝑚</m:t>
                                  </m:r>
                                </m:e>
                                <m:sub>
                                  <m:r>
                                    <a:rPr lang="en-US" sz="4400" i="1" dirty="0" err="1">
                                      <a:latin typeface="Cambria Math" panose="02040503050406030204" pitchFamily="18" charset="0"/>
                                      <a:cs typeface="Arial" panose="020B0604020202020204" pitchFamily="34" charset="0"/>
                                    </a:rPr>
                                    <m:t>𝑞</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𝑠</m:t>
                                  </m:r>
                                  <m:r>
                                    <a:rPr lang="en-US" sz="4400" i="1" dirty="0" err="1">
                                      <a:latin typeface="Cambria Math" panose="02040503050406030204" pitchFamily="18" charset="0"/>
                                      <a:cs typeface="Arial" panose="020B0604020202020204" pitchFamily="34" charset="0"/>
                                    </a:rPr>
                                    <m:t>,</m:t>
                                  </m:r>
                                  <m:r>
                                    <a:rPr lang="en-US" sz="4400" i="1" dirty="0" err="1">
                                      <a:latin typeface="Cambria Math" panose="02040503050406030204" pitchFamily="18" charset="0"/>
                                      <a:cs typeface="Arial" panose="020B0604020202020204" pitchFamily="34" charset="0"/>
                                    </a:rPr>
                                    <m:t>𝑡</m:t>
                                  </m:r>
                                </m:sub>
                              </m:sSub>
                            </m:sub>
                          </m:sSub>
                        </m:e>
                      </m:d>
                      <m:r>
                        <a:rPr lang="en-US" sz="4400" i="1" dirty="0">
                          <a:latin typeface="Cambria Math" panose="02040503050406030204" pitchFamily="18" charset="0"/>
                          <a:cs typeface="Arial" panose="020B0604020202020204" pitchFamily="34" charset="0"/>
                        </a:rPr>
                        <m:t>,</m:t>
                      </m:r>
                    </m:oMath>
                  </m:oMathPara>
                </a14:m>
                <a:endParaRPr lang="en-US" sz="4400" i="1">
                  <a:latin typeface="Cambria Math" panose="02040503050406030204" pitchFamily="18" charset="0"/>
                  <a:cs typeface="Arial" panose="020B0604020202020204" pitchFamily="34" charset="0"/>
                </a:endParaRPr>
              </a:p>
              <a:p>
                <a:r>
                  <a:rPr lang="en-US" sz="4400">
                    <a:latin typeface="Arial" panose="020B0604020202020204" pitchFamily="34" charset="0"/>
                    <a:cs typeface="Arial" panose="020B0604020202020204" pitchFamily="34" charset="0"/>
                  </a:rPr>
                  <a:t>where </a:t>
                </a:r>
                <a14:m>
                  <m:oMath xmlns:m="http://schemas.openxmlformats.org/officeDocument/2006/math">
                    <m:sSub>
                      <m:sSubPr>
                        <m:ctrlPr>
                          <a:rPr lang="en-US" sz="4400" i="1" dirty="0" smtClean="0">
                            <a:latin typeface="Cambria Math" panose="02040503050406030204" pitchFamily="18" charset="0"/>
                            <a:cs typeface="Arial" panose="020B0604020202020204" pitchFamily="34" charset="0"/>
                          </a:rPr>
                        </m:ctrlPr>
                      </m:sSubPr>
                      <m:e>
                        <m:r>
                          <a:rPr lang="en-US" sz="4400" i="1" dirty="0">
                            <a:latin typeface="Cambria Math" panose="02040503050406030204" pitchFamily="18" charset="0"/>
                            <a:cs typeface="Arial" panose="020B0604020202020204" pitchFamily="34" charset="0"/>
                          </a:rPr>
                          <m:t>𝐴</m:t>
                        </m:r>
                      </m:e>
                      <m:sub>
                        <m:r>
                          <a:rPr lang="en-US" sz="4400" i="1" dirty="0">
                            <a:latin typeface="Cambria Math" panose="02040503050406030204" pitchFamily="18" charset="0"/>
                            <a:cs typeface="Arial" panose="020B0604020202020204" pitchFamily="34" charset="0"/>
                          </a:rPr>
                          <m:t>𝑠</m:t>
                        </m:r>
                      </m:sub>
                    </m:sSub>
                    <m:d>
                      <m:dPr>
                        <m:ctrlPr>
                          <a:rPr lang="en-US" sz="4400" i="1" dirty="0">
                            <a:latin typeface="Cambria Math" panose="02040503050406030204" pitchFamily="18" charset="0"/>
                            <a:cs typeface="Arial" panose="020B0604020202020204" pitchFamily="34" charset="0"/>
                          </a:rPr>
                        </m:ctrlPr>
                      </m:dPr>
                      <m:e>
                        <m:r>
                          <a:rPr lang="en-US" sz="4400" i="1" dirty="0">
                            <a:latin typeface="Cambria Math" panose="02040503050406030204" pitchFamily="18" charset="0"/>
                            <a:cs typeface="Arial" panose="020B0604020202020204" pitchFamily="34" charset="0"/>
                          </a:rPr>
                          <m:t>⋅</m:t>
                        </m:r>
                      </m:e>
                    </m:d>
                  </m:oMath>
                </a14:m>
                <a:r>
                  <a:rPr lang="en-US" sz="4400">
                    <a:latin typeface="Arial" panose="020B0604020202020204" pitchFamily="34" charset="0"/>
                    <a:cs typeface="Arial" panose="020B0604020202020204" pitchFamily="34" charset="0"/>
                  </a:rPr>
                  <a:t> is an aggregation operator over the regional windows for signal </a:t>
                </a:r>
                <a14:m>
                  <m:oMath xmlns:m="http://schemas.openxmlformats.org/officeDocument/2006/math">
                    <m:r>
                      <a:rPr lang="en-US" sz="4400" i="1" dirty="0" smtClean="0">
                        <a:latin typeface="Cambria Math" panose="02040503050406030204" pitchFamily="18" charset="0"/>
                        <a:cs typeface="Arial" panose="020B0604020202020204" pitchFamily="34" charset="0"/>
                      </a:rPr>
                      <m:t>𝑠</m:t>
                    </m:r>
                  </m:oMath>
                </a14:m>
                <a:r>
                  <a:rPr lang="en-US" sz="4400">
                    <a:latin typeface="Arial" panose="020B0604020202020204" pitchFamily="34" charset="0"/>
                    <a:cs typeface="Arial" panose="020B0604020202020204" pitchFamily="34" charset="0"/>
                  </a:rPr>
                  <a:t>.</a:t>
                </a:r>
              </a:p>
            </p:txBody>
          </p:sp>
        </mc:Choice>
        <mc:Fallback xmlns="">
          <p:sp>
            <p:nvSpPr>
              <p:cNvPr id="8" name="TextBox 7">
                <a:extLst>
                  <a:ext uri="{FF2B5EF4-FFF2-40B4-BE49-F238E27FC236}">
                    <a16:creationId xmlns:a16="http://schemas.microsoft.com/office/drawing/2014/main" id="{7D2EE6D8-2CA8-CBD5-5B4D-F695664804DB}"/>
                  </a:ext>
                </a:extLst>
              </p:cNvPr>
              <p:cNvSpPr txBox="1">
                <a:spLocks noRot="1" noChangeAspect="1" noMove="1" noResize="1" noEditPoints="1" noAdjustHandles="1" noChangeArrowheads="1" noChangeShapeType="1" noTextEdit="1"/>
              </p:cNvSpPr>
              <p:nvPr/>
            </p:nvSpPr>
            <p:spPr>
              <a:xfrm>
                <a:off x="676275" y="5943600"/>
                <a:ext cx="22364700" cy="3214534"/>
              </a:xfrm>
              <a:prstGeom prst="rect">
                <a:avLst/>
              </a:prstGeom>
              <a:blipFill>
                <a:blip r:embed="rId3"/>
                <a:stretch>
                  <a:fillRect t="-2963" b="-6481"/>
                </a:stretch>
              </a:blipFill>
              <a:ln w="76200" cap="flat">
                <a:solidFill>
                  <a:schemeClr val="tx1"/>
                </a:solid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C335941-8C29-15BB-9533-5E9BA0F66DEC}"/>
                  </a:ext>
                </a:extLst>
              </p:cNvPr>
              <p:cNvSpPr txBox="1"/>
              <p:nvPr/>
            </p:nvSpPr>
            <p:spPr>
              <a:xfrm>
                <a:off x="676275" y="9611608"/>
                <a:ext cx="22364699" cy="2670924"/>
              </a:xfrm>
              <a:prstGeom prst="rect">
                <a:avLst/>
              </a:prstGeom>
              <a:solidFill>
                <a:srgbClr val="F9EBDE"/>
              </a:solidFill>
              <a:ln w="76200" cap="flat">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a:latin typeface="Arial" panose="020B0604020202020204" pitchFamily="34" charset="0"/>
                    <a:cs typeface="Arial" panose="020B0604020202020204" pitchFamily="34" charset="0"/>
                  </a:rPr>
                  <a:t>In the simplest case, </a:t>
                </a:r>
                <a14:m>
                  <m:oMath xmlns:m="http://schemas.openxmlformats.org/officeDocument/2006/math">
                    <m:sSub>
                      <m:sSubPr>
                        <m:ctrlPr>
                          <a:rPr lang="en-US" sz="4400" i="1" dirty="0" smtClean="0">
                            <a:latin typeface="Cambria Math" panose="02040503050406030204" pitchFamily="18" charset="0"/>
                          </a:rPr>
                        </m:ctrlPr>
                      </m:sSubPr>
                      <m:e>
                        <m:r>
                          <a:rPr lang="en-US" sz="4400" i="1" dirty="0" smtClean="0">
                            <a:latin typeface="Cambria Math" panose="02040503050406030204" pitchFamily="18" charset="0"/>
                          </a:rPr>
                          <m:t>𝐴</m:t>
                        </m:r>
                      </m:e>
                      <m:sub>
                        <m:r>
                          <a:rPr lang="en-US" sz="4400" i="1" dirty="0" smtClean="0">
                            <a:latin typeface="Cambria Math" panose="02040503050406030204" pitchFamily="18" charset="0"/>
                          </a:rPr>
                          <m:t>𝑠</m:t>
                        </m:r>
                      </m:sub>
                    </m:sSub>
                  </m:oMath>
                </a14:m>
                <a:r>
                  <a:rPr lang="en-US" sz="4400">
                    <a:latin typeface="Arial" panose="020B0604020202020204" pitchFamily="34" charset="0"/>
                    <a:cs typeface="Arial" panose="020B0604020202020204" pitchFamily="34" charset="0"/>
                  </a:rPr>
                  <a:t> is the </a:t>
                </a:r>
                <a:r>
                  <a:rPr lang="en-US" sz="4400" b="1">
                    <a:latin typeface="Arial" panose="020B0604020202020204" pitchFamily="34" charset="0"/>
                    <a:cs typeface="Arial" panose="020B0604020202020204" pitchFamily="34" charset="0"/>
                  </a:rPr>
                  <a:t>arithmetic mean</a:t>
                </a:r>
                <a:r>
                  <a:rPr lang="en-US" sz="4400">
                    <a:latin typeface="Arial" panose="020B0604020202020204" pitchFamily="34" charset="0"/>
                    <a:cs typeface="Arial" panose="020B0604020202020204" pitchFamily="34" charset="0"/>
                  </a:rPr>
                  <a:t>:</a:t>
                </a:r>
              </a:p>
              <a:p>
                <a:pPr/>
                <a14:m>
                  <m:oMathPara xmlns:m="http://schemas.openxmlformats.org/officeDocument/2006/math">
                    <m:oMathParaPr>
                      <m:jc m:val="centerGroup"/>
                    </m:oMathParaPr>
                    <m:oMath xmlns:m="http://schemas.openxmlformats.org/officeDocument/2006/math">
                      <m:sSub>
                        <m:sSubPr>
                          <m:ctrlPr>
                            <a:rPr lang="en-US" sz="4400" b="0" i="1" dirty="0" smtClean="0">
                              <a:latin typeface="Cambria Math" panose="02040503050406030204" pitchFamily="18" charset="0"/>
                            </a:rPr>
                          </m:ctrlPr>
                        </m:sSubPr>
                        <m:e>
                          <m:acc>
                            <m:accPr>
                              <m:chr m:val="̂"/>
                              <m:ctrlPr>
                                <a:rPr lang="en-US" sz="4400" i="1" dirty="0">
                                  <a:latin typeface="Cambria Math" panose="02040503050406030204" pitchFamily="18" charset="0"/>
                                </a:rPr>
                              </m:ctrlPr>
                            </m:accPr>
                            <m:e>
                              <m:r>
                                <m:rPr>
                                  <m:sty m:val="p"/>
                                </m:rPr>
                                <a:rPr lang="en-US" sz="4400" i="1" dirty="0">
                                  <a:latin typeface="Cambria Math" panose="02040503050406030204" pitchFamily="18" charset="0"/>
                                </a:rPr>
                                <m:t>y</m:t>
                              </m:r>
                            </m:e>
                          </m:acc>
                        </m:e>
                        <m:sub>
                          <m:r>
                            <a:rPr lang="en-US" sz="4400" i="1" dirty="0">
                              <a:latin typeface="Cambria Math" panose="02040503050406030204" pitchFamily="18" charset="0"/>
                            </a:rPr>
                            <m:t>𝑞</m:t>
                          </m:r>
                          <m:r>
                            <a:rPr lang="en-US" sz="4400" i="1" dirty="0">
                              <a:latin typeface="Cambria Math" panose="02040503050406030204" pitchFamily="18" charset="0"/>
                            </a:rPr>
                            <m:t>,</m:t>
                          </m:r>
                          <m:r>
                            <a:rPr lang="en-US" sz="4400" i="1" dirty="0">
                              <a:latin typeface="Cambria Math" panose="02040503050406030204" pitchFamily="18" charset="0"/>
                            </a:rPr>
                            <m:t>𝑠</m:t>
                          </m:r>
                          <m:r>
                            <a:rPr lang="en-US" sz="4400" i="1" dirty="0">
                              <a:latin typeface="Cambria Math" panose="02040503050406030204" pitchFamily="18" charset="0"/>
                            </a:rPr>
                            <m:t>,</m:t>
                          </m:r>
                          <m:r>
                            <a:rPr lang="en-US" sz="4400" b="0" i="1" dirty="0" smtClean="0">
                              <a:latin typeface="Cambria Math" panose="02040503050406030204" pitchFamily="18" charset="0"/>
                            </a:rPr>
                            <m:t>𝑡</m:t>
                          </m:r>
                        </m:sub>
                      </m:sSub>
                      <m:r>
                        <a:rPr lang="en-US" sz="4400" i="1" dirty="0">
                          <a:latin typeface="Cambria Math" panose="02040503050406030204" pitchFamily="18" charset="0"/>
                        </a:rPr>
                        <m:t>=</m:t>
                      </m:r>
                      <m:f>
                        <m:fPr>
                          <m:ctrlPr>
                            <a:rPr lang="en-US" sz="4400" i="1" dirty="0" smtClean="0">
                              <a:latin typeface="Cambria Math" panose="02040503050406030204" pitchFamily="18" charset="0"/>
                            </a:rPr>
                          </m:ctrlPr>
                        </m:fPr>
                        <m:num>
                          <m:r>
                            <a:rPr lang="en-US" sz="4400" i="1" dirty="0">
                              <a:latin typeface="Cambria Math" panose="02040503050406030204" pitchFamily="18" charset="0"/>
                            </a:rPr>
                            <m:t>1</m:t>
                          </m:r>
                        </m:num>
                        <m:den>
                          <m:sSub>
                            <m:sSubPr>
                              <m:ctrlPr>
                                <a:rPr lang="en-US" sz="4400" i="1" dirty="0">
                                  <a:latin typeface="Cambria Math" panose="02040503050406030204" pitchFamily="18" charset="0"/>
                                </a:rPr>
                              </m:ctrlPr>
                            </m:sSubPr>
                            <m:e>
                              <m:r>
                                <a:rPr lang="en-US" sz="4400" i="1" dirty="0">
                                  <a:latin typeface="Cambria Math" panose="02040503050406030204" pitchFamily="18" charset="0"/>
                                </a:rPr>
                                <m:t>𝑚</m:t>
                              </m:r>
                            </m:e>
                            <m:sub>
                              <m:r>
                                <a:rPr lang="en-US" sz="4400" i="1" dirty="0" err="1">
                                  <a:latin typeface="Cambria Math" panose="02040503050406030204" pitchFamily="18" charset="0"/>
                                </a:rPr>
                                <m:t>𝑞</m:t>
                              </m:r>
                              <m:r>
                                <a:rPr lang="en-US" sz="4400" i="1" dirty="0" err="1">
                                  <a:latin typeface="Cambria Math" panose="02040503050406030204" pitchFamily="18" charset="0"/>
                                </a:rPr>
                                <m:t>,</m:t>
                              </m:r>
                              <m:r>
                                <a:rPr lang="en-US" sz="4400" i="1" dirty="0" err="1">
                                  <a:latin typeface="Cambria Math" panose="02040503050406030204" pitchFamily="18" charset="0"/>
                                </a:rPr>
                                <m:t>𝑠</m:t>
                              </m:r>
                              <m:r>
                                <a:rPr lang="en-US" sz="4400" i="1" dirty="0" err="1">
                                  <a:latin typeface="Cambria Math" panose="02040503050406030204" pitchFamily="18" charset="0"/>
                                </a:rPr>
                                <m:t>,</m:t>
                              </m:r>
                              <m:r>
                                <a:rPr lang="en-US" sz="4400" i="1" dirty="0" err="1">
                                  <a:latin typeface="Cambria Math" panose="02040503050406030204" pitchFamily="18" charset="0"/>
                                </a:rPr>
                                <m:t>𝑡</m:t>
                              </m:r>
                            </m:sub>
                          </m:sSub>
                        </m:den>
                      </m:f>
                      <m:nary>
                        <m:naryPr>
                          <m:chr m:val="∑"/>
                          <m:ctrlPr>
                            <a:rPr lang="en-US" sz="4400" i="1" dirty="0">
                              <a:latin typeface="Cambria Math" panose="02040503050406030204" pitchFamily="18" charset="0"/>
                            </a:rPr>
                          </m:ctrlPr>
                        </m:naryPr>
                        <m:sub>
                          <m:r>
                            <a:rPr lang="en-US" sz="4400" i="1" dirty="0" err="1">
                              <a:latin typeface="Cambria Math" panose="02040503050406030204" pitchFamily="18" charset="0"/>
                            </a:rPr>
                            <m:t>𝑖</m:t>
                          </m:r>
                          <m:r>
                            <a:rPr lang="en-US" sz="4400" i="1" dirty="0">
                              <a:latin typeface="Cambria Math" panose="02040503050406030204" pitchFamily="18" charset="0"/>
                            </a:rPr>
                            <m:t>=</m:t>
                          </m:r>
                          <m:r>
                            <a:rPr lang="en-US" sz="4400" i="1" dirty="0">
                              <a:latin typeface="Cambria Math" panose="02040503050406030204" pitchFamily="18" charset="0"/>
                            </a:rPr>
                            <m:t>1</m:t>
                          </m:r>
                        </m:sub>
                        <m:sup>
                          <m:sSub>
                            <m:sSubPr>
                              <m:ctrlPr>
                                <a:rPr lang="en-US" sz="4400" i="1" dirty="0">
                                  <a:latin typeface="Cambria Math" panose="02040503050406030204" pitchFamily="18" charset="0"/>
                                </a:rPr>
                              </m:ctrlPr>
                            </m:sSubPr>
                            <m:e>
                              <m:r>
                                <a:rPr lang="en-US" sz="4400" i="1" dirty="0">
                                  <a:latin typeface="Cambria Math" panose="02040503050406030204" pitchFamily="18" charset="0"/>
                                </a:rPr>
                                <m:t>𝑚</m:t>
                              </m:r>
                            </m:e>
                            <m:sub>
                              <m:r>
                                <a:rPr lang="en-US" sz="4400" i="1" dirty="0" err="1">
                                  <a:latin typeface="Cambria Math" panose="02040503050406030204" pitchFamily="18" charset="0"/>
                                </a:rPr>
                                <m:t>𝑞</m:t>
                              </m:r>
                              <m:r>
                                <a:rPr lang="en-US" sz="4400" i="1" dirty="0" err="1">
                                  <a:latin typeface="Cambria Math" panose="02040503050406030204" pitchFamily="18" charset="0"/>
                                </a:rPr>
                                <m:t>,</m:t>
                              </m:r>
                              <m:r>
                                <a:rPr lang="en-US" sz="4400" i="1" dirty="0" err="1">
                                  <a:latin typeface="Cambria Math" panose="02040503050406030204" pitchFamily="18" charset="0"/>
                                </a:rPr>
                                <m:t>𝑠</m:t>
                              </m:r>
                              <m:r>
                                <a:rPr lang="en-US" sz="4400" i="1" dirty="0" err="1">
                                  <a:latin typeface="Cambria Math" panose="02040503050406030204" pitchFamily="18" charset="0"/>
                                </a:rPr>
                                <m:t>,</m:t>
                              </m:r>
                              <m:r>
                                <a:rPr lang="en-US" sz="4400" i="1" dirty="0" err="1">
                                  <a:latin typeface="Cambria Math" panose="02040503050406030204" pitchFamily="18" charset="0"/>
                                </a:rPr>
                                <m:t>𝑡</m:t>
                              </m:r>
                            </m:sub>
                          </m:sSub>
                        </m:sup>
                        <m:e>
                          <m:sSub>
                            <m:sSubPr>
                              <m:ctrlPr>
                                <a:rPr lang="en-US" sz="4400" i="1" dirty="0">
                                  <a:latin typeface="Cambria Math" panose="02040503050406030204" pitchFamily="18" charset="0"/>
                                </a:rPr>
                              </m:ctrlPr>
                            </m:sSubPr>
                            <m:e>
                              <m:acc>
                                <m:accPr>
                                  <m:chr m:val="̃"/>
                                  <m:ctrlPr>
                                    <a:rPr lang="en-US" sz="4400" i="1" dirty="0">
                                      <a:latin typeface="Cambria Math" panose="02040503050406030204" pitchFamily="18" charset="0"/>
                                    </a:rPr>
                                  </m:ctrlPr>
                                </m:accPr>
                                <m:e>
                                  <m:r>
                                    <m:rPr>
                                      <m:sty m:val="p"/>
                                    </m:rPr>
                                    <a:rPr lang="en-US" sz="4400" i="1" dirty="0">
                                      <a:latin typeface="Cambria Math" panose="02040503050406030204" pitchFamily="18" charset="0"/>
                                    </a:rPr>
                                    <m:t>y</m:t>
                                  </m:r>
                                </m:e>
                              </m:acc>
                            </m:e>
                            <m:sub>
                              <m:r>
                                <a:rPr lang="en-US" sz="4400" i="1" dirty="0" err="1">
                                  <a:latin typeface="Cambria Math" panose="02040503050406030204" pitchFamily="18" charset="0"/>
                                </a:rPr>
                                <m:t>𝑞</m:t>
                              </m:r>
                              <m:r>
                                <a:rPr lang="en-US" sz="4400" i="1" dirty="0" err="1">
                                  <a:latin typeface="Cambria Math" panose="02040503050406030204" pitchFamily="18" charset="0"/>
                                </a:rPr>
                                <m:t>,</m:t>
                              </m:r>
                              <m:r>
                                <a:rPr lang="en-US" sz="4400" i="1" dirty="0" err="1">
                                  <a:latin typeface="Cambria Math" panose="02040503050406030204" pitchFamily="18" charset="0"/>
                                </a:rPr>
                                <m:t>𝑠</m:t>
                              </m:r>
                              <m:r>
                                <a:rPr lang="en-US" sz="4400" i="1" dirty="0" err="1">
                                  <a:latin typeface="Cambria Math" panose="02040503050406030204" pitchFamily="18" charset="0"/>
                                </a:rPr>
                                <m:t>,</m:t>
                              </m:r>
                              <m:r>
                                <a:rPr lang="en-US" sz="4400" i="1" dirty="0" err="1">
                                  <a:latin typeface="Cambria Math" panose="02040503050406030204" pitchFamily="18" charset="0"/>
                                </a:rPr>
                                <m:t>𝑡</m:t>
                              </m:r>
                              <m:r>
                                <a:rPr lang="en-US" sz="4400" i="1" dirty="0" err="1">
                                  <a:latin typeface="Cambria Math" panose="02040503050406030204" pitchFamily="18" charset="0"/>
                                </a:rPr>
                                <m:t>,</m:t>
                              </m:r>
                              <m:r>
                                <a:rPr lang="en-US" sz="4400" i="1" dirty="0" err="1">
                                  <a:latin typeface="Cambria Math" panose="02040503050406030204" pitchFamily="18" charset="0"/>
                                </a:rPr>
                                <m:t>𝑖</m:t>
                              </m:r>
                            </m:sub>
                          </m:sSub>
                        </m:e>
                      </m:nary>
                      <m:r>
                        <a:rPr lang="en-US" sz="4400" i="1" dirty="0">
                          <a:latin typeface="Cambria Math" panose="02040503050406030204" pitchFamily="18" charset="0"/>
                        </a:rPr>
                        <m:t>, </m:t>
                      </m:r>
                      <m:r>
                        <a:rPr lang="en-US" sz="4400" i="1" dirty="0">
                          <a:latin typeface="Cambria Math" panose="02040503050406030204" pitchFamily="18" charset="0"/>
                        </a:rPr>
                        <m:t>𝑠</m:t>
                      </m:r>
                      <m:r>
                        <a:rPr lang="en-US" sz="4400" i="1" dirty="0">
                          <a:latin typeface="Cambria Math" panose="02040503050406030204" pitchFamily="18" charset="0"/>
                        </a:rPr>
                        <m:t>∈</m:t>
                      </m:r>
                      <m:sSubSup>
                        <m:sSubSupPr>
                          <m:ctrlPr>
                            <a:rPr lang="en-US" sz="4400" i="1" dirty="0">
                              <a:latin typeface="Cambria Math" panose="02040503050406030204" pitchFamily="18" charset="0"/>
                            </a:rPr>
                          </m:ctrlPr>
                        </m:sSubSupPr>
                        <m:e>
                          <m:r>
                            <a:rPr lang="en-US" sz="4400" i="1" dirty="0">
                              <a:latin typeface="Cambria Math" panose="02040503050406030204" pitchFamily="18" charset="0"/>
                            </a:rPr>
                            <m:t>𝒮</m:t>
                          </m:r>
                        </m:e>
                        <m:sub>
                          <m:r>
                            <a:rPr lang="en-US" sz="4400" b="0" i="1" dirty="0" smtClean="0">
                              <a:latin typeface="Cambria Math" panose="02040503050406030204" pitchFamily="18" charset="0"/>
                            </a:rPr>
                            <m:t>𝑞</m:t>
                          </m:r>
                          <m:r>
                            <a:rPr lang="en-US" sz="4400" b="0" i="1" dirty="0" smtClean="0">
                              <a:latin typeface="Cambria Math" panose="02040503050406030204" pitchFamily="18" charset="0"/>
                            </a:rPr>
                            <m:t>,</m:t>
                          </m:r>
                          <m:r>
                            <a:rPr lang="en-US" sz="4400" b="0" i="1" dirty="0" smtClean="0">
                              <a:latin typeface="Cambria Math" panose="02040503050406030204" pitchFamily="18" charset="0"/>
                            </a:rPr>
                            <m:t>𝑡</m:t>
                          </m:r>
                        </m:sub>
                        <m:sup>
                          <m:r>
                            <a:rPr lang="en-US" sz="4400" i="1" dirty="0">
                              <a:latin typeface="Cambria Math" panose="02040503050406030204" pitchFamily="18" charset="0"/>
                            </a:rPr>
                            <m:t>+</m:t>
                          </m:r>
                        </m:sup>
                      </m:sSubSup>
                      <m:r>
                        <a:rPr lang="en-US" sz="4400" i="1" dirty="0">
                          <a:latin typeface="Cambria Math" panose="02040503050406030204" pitchFamily="18" charset="0"/>
                        </a:rPr>
                        <m:t>.</m:t>
                      </m:r>
                    </m:oMath>
                  </m:oMathPara>
                </a14:m>
                <a:endParaRPr lang="en-US" sz="4400"/>
              </a:p>
            </p:txBody>
          </p:sp>
        </mc:Choice>
        <mc:Fallback xmlns="">
          <p:sp>
            <p:nvSpPr>
              <p:cNvPr id="10" name="TextBox 9">
                <a:extLst>
                  <a:ext uri="{FF2B5EF4-FFF2-40B4-BE49-F238E27FC236}">
                    <a16:creationId xmlns:a16="http://schemas.microsoft.com/office/drawing/2014/main" id="{7C335941-8C29-15BB-9533-5E9BA0F66DEC}"/>
                  </a:ext>
                </a:extLst>
              </p:cNvPr>
              <p:cNvSpPr txBox="1">
                <a:spLocks noRot="1" noChangeAspect="1" noMove="1" noResize="1" noEditPoints="1" noAdjustHandles="1" noChangeArrowheads="1" noChangeShapeType="1" noTextEdit="1"/>
              </p:cNvSpPr>
              <p:nvPr/>
            </p:nvSpPr>
            <p:spPr>
              <a:xfrm>
                <a:off x="676275" y="9611608"/>
                <a:ext cx="22364699" cy="2670924"/>
              </a:xfrm>
              <a:prstGeom prst="rect">
                <a:avLst/>
              </a:prstGeom>
              <a:blipFill>
                <a:blip r:embed="rId4"/>
                <a:stretch>
                  <a:fillRect t="-3548"/>
                </a:stretch>
              </a:blipFill>
              <a:ln w="76200" cap="flat">
                <a:solidFill>
                  <a:schemeClr val="tx1"/>
                </a:solidFill>
                <a:miter lim="400000"/>
              </a:ln>
              <a:effectLst/>
            </p:spPr>
            <p:txBody>
              <a:bodyPr/>
              <a:lstStyle/>
              <a:p>
                <a:r>
                  <a:rPr lang="en-US">
                    <a:noFill/>
                  </a:rPr>
                  <a:t> </a:t>
                </a:r>
              </a:p>
            </p:txBody>
          </p:sp>
        </mc:Fallback>
      </mc:AlternateContent>
    </p:spTree>
    <p:extLst>
      <p:ext uri="{BB962C8B-B14F-4D97-AF65-F5344CB8AC3E}">
        <p14:creationId xmlns:p14="http://schemas.microsoft.com/office/powerpoint/2010/main" val="270629270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238A35-7AC2-7B8D-DDC6-48232A7E8C7D}"/>
              </a:ext>
            </a:extLst>
          </p:cNvPr>
          <p:cNvSpPr>
            <a:spLocks noGrp="1"/>
          </p:cNvSpPr>
          <p:nvPr>
            <p:ph type="body" sz="quarter" idx="11"/>
          </p:nvPr>
        </p:nvSpPr>
        <p:spPr/>
        <p:txBody>
          <a:bodyPr/>
          <a:lstStyle/>
          <a:p>
            <a:r>
              <a:rPr lang="en-US"/>
              <a:t>Experimental Design</a:t>
            </a:r>
          </a:p>
        </p:txBody>
      </p:sp>
      <p:pic>
        <p:nvPicPr>
          <p:cNvPr id="5" name="Picture 4">
            <a:extLst>
              <a:ext uri="{FF2B5EF4-FFF2-40B4-BE49-F238E27FC236}">
                <a16:creationId xmlns:a16="http://schemas.microsoft.com/office/drawing/2014/main" id="{D03A4403-A569-CA8F-8E6C-0B3F4943A39B}"/>
              </a:ext>
            </a:extLst>
          </p:cNvPr>
          <p:cNvPicPr>
            <a:picLocks noChangeAspect="1"/>
          </p:cNvPicPr>
          <p:nvPr/>
        </p:nvPicPr>
        <p:blipFill>
          <a:blip r:embed="rId2"/>
          <a:stretch>
            <a:fillRect/>
          </a:stretch>
        </p:blipFill>
        <p:spPr>
          <a:xfrm>
            <a:off x="711490" y="2762250"/>
            <a:ext cx="22961020" cy="8191500"/>
          </a:xfrm>
          <a:prstGeom prst="rect">
            <a:avLst/>
          </a:prstGeom>
        </p:spPr>
      </p:pic>
    </p:spTree>
    <p:extLst>
      <p:ext uri="{BB962C8B-B14F-4D97-AF65-F5344CB8AC3E}">
        <p14:creationId xmlns:p14="http://schemas.microsoft.com/office/powerpoint/2010/main" val="320705346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5BC5A8-3BB3-F87B-A46A-77EA09D4AEF1}"/>
              </a:ext>
            </a:extLst>
          </p:cNvPr>
          <p:cNvSpPr>
            <a:spLocks noGrp="1"/>
          </p:cNvSpPr>
          <p:nvPr>
            <p:ph type="body" sz="quarter" idx="10"/>
          </p:nvPr>
        </p:nvSpPr>
        <p:spPr>
          <a:xfrm>
            <a:off x="609601" y="2479920"/>
            <a:ext cx="12513146" cy="10004425"/>
          </a:xfrm>
        </p:spPr>
        <p:txBody>
          <a:bodyPr/>
          <a:lstStyle/>
          <a:p>
            <a:pPr marL="685800" indent="-685800">
              <a:buFont typeface="Wingdings" panose="05000000000000000000" pitchFamily="2" charset="2"/>
              <a:buChar char="Ø"/>
            </a:pPr>
            <a:r>
              <a:rPr lang="en-US" err="1"/>
              <a:t>ChronosGD</a:t>
            </a:r>
            <a:r>
              <a:rPr lang="en-US"/>
              <a:t> </a:t>
            </a:r>
            <a:r>
              <a:rPr lang="en-US" b="1"/>
              <a:t>captures the overall deviation profile </a:t>
            </a:r>
            <a:r>
              <a:rPr lang="en-US"/>
              <a:t>across the blade, including the major peaks in the early and middle inspection regions and the gradual reduction in deviation toward later test points.</a:t>
            </a:r>
          </a:p>
          <a:p>
            <a:pPr marL="685800" indent="-685800">
              <a:buFont typeface="Wingdings" panose="05000000000000000000" pitchFamily="2" charset="2"/>
              <a:buChar char="Ø"/>
            </a:pPr>
            <a:endParaRPr lang="en-US"/>
          </a:p>
          <a:p>
            <a:pPr marL="685800" indent="-685800">
              <a:buFont typeface="Wingdings" panose="05000000000000000000" pitchFamily="2" charset="2"/>
              <a:buChar char="Ø"/>
            </a:pPr>
            <a:r>
              <a:rPr lang="en-US"/>
              <a:t>The predicted values generally follow the spatial trend of the measured deviations with </a:t>
            </a:r>
            <a:r>
              <a:rPr lang="en-US" b="1"/>
              <a:t>relatively small local discrepancies</a:t>
            </a:r>
            <a:r>
              <a:rPr lang="en-US"/>
              <a:t>.</a:t>
            </a:r>
          </a:p>
        </p:txBody>
      </p:sp>
      <p:sp>
        <p:nvSpPr>
          <p:cNvPr id="3" name="Text Placeholder 2">
            <a:extLst>
              <a:ext uri="{FF2B5EF4-FFF2-40B4-BE49-F238E27FC236}">
                <a16:creationId xmlns:a16="http://schemas.microsoft.com/office/drawing/2014/main" id="{40FF84DE-5891-AC56-A6F2-40437B9A574F}"/>
              </a:ext>
            </a:extLst>
          </p:cNvPr>
          <p:cNvSpPr>
            <a:spLocks noGrp="1"/>
          </p:cNvSpPr>
          <p:nvPr>
            <p:ph type="body" sz="quarter" idx="11"/>
          </p:nvPr>
        </p:nvSpPr>
        <p:spPr>
          <a:xfrm>
            <a:off x="1981200" y="238931"/>
            <a:ext cx="16611600" cy="1857155"/>
          </a:xfrm>
        </p:spPr>
        <p:txBody>
          <a:bodyPr/>
          <a:lstStyle/>
          <a:p>
            <a:r>
              <a:rPr lang="en-US"/>
              <a:t>Results: Part Prediction</a:t>
            </a:r>
          </a:p>
        </p:txBody>
      </p:sp>
      <p:pic>
        <p:nvPicPr>
          <p:cNvPr id="4" name="Picture 3">
            <a:extLst>
              <a:ext uri="{FF2B5EF4-FFF2-40B4-BE49-F238E27FC236}">
                <a16:creationId xmlns:a16="http://schemas.microsoft.com/office/drawing/2014/main" id="{749F1E09-294D-0402-EF1F-5D47D06948B8}"/>
              </a:ext>
            </a:extLst>
          </p:cNvPr>
          <p:cNvPicPr>
            <a:picLocks noChangeAspect="1"/>
          </p:cNvPicPr>
          <p:nvPr/>
        </p:nvPicPr>
        <p:blipFill>
          <a:blip r:embed="rId2"/>
          <a:stretch>
            <a:fillRect/>
          </a:stretch>
        </p:blipFill>
        <p:spPr>
          <a:xfrm>
            <a:off x="13908525" y="2096086"/>
            <a:ext cx="9637274" cy="5116975"/>
          </a:xfrm>
          <a:prstGeom prst="rect">
            <a:avLst/>
          </a:prstGeom>
        </p:spPr>
      </p:pic>
      <p:pic>
        <p:nvPicPr>
          <p:cNvPr id="6" name="Picture 5">
            <a:extLst>
              <a:ext uri="{FF2B5EF4-FFF2-40B4-BE49-F238E27FC236}">
                <a16:creationId xmlns:a16="http://schemas.microsoft.com/office/drawing/2014/main" id="{3C4D7F0F-1624-8C28-8D7C-5674F4C34A9C}"/>
              </a:ext>
            </a:extLst>
          </p:cNvPr>
          <p:cNvPicPr>
            <a:picLocks noChangeAspect="1"/>
          </p:cNvPicPr>
          <p:nvPr/>
        </p:nvPicPr>
        <p:blipFill>
          <a:blip r:embed="rId3"/>
          <a:stretch>
            <a:fillRect/>
          </a:stretch>
        </p:blipFill>
        <p:spPr>
          <a:xfrm>
            <a:off x="13908525" y="7367368"/>
            <a:ext cx="9637274" cy="5116977"/>
          </a:xfrm>
          <a:prstGeom prst="rect">
            <a:avLst/>
          </a:prstGeom>
        </p:spPr>
      </p:pic>
      <p:sp>
        <p:nvSpPr>
          <p:cNvPr id="7" name="TextBox 6">
            <a:extLst>
              <a:ext uri="{FF2B5EF4-FFF2-40B4-BE49-F238E27FC236}">
                <a16:creationId xmlns:a16="http://schemas.microsoft.com/office/drawing/2014/main" id="{E589E0BE-01B5-7027-8A7C-C9FBB6E9DC05}"/>
              </a:ext>
            </a:extLst>
          </p:cNvPr>
          <p:cNvSpPr txBox="1"/>
          <p:nvPr/>
        </p:nvSpPr>
        <p:spPr>
          <a:xfrm>
            <a:off x="13122747" y="2043903"/>
            <a:ext cx="671659"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4800">
                <a:latin typeface="Arial" panose="020B0604020202020204" pitchFamily="34" charset="0"/>
                <a:cs typeface="Arial" panose="020B0604020202020204" pitchFamily="34" charset="0"/>
              </a:rPr>
              <a:t>a</a:t>
            </a:r>
            <a:r>
              <a:rPr kumimoji="0" lang="en-US" sz="4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a:t>
            </a:r>
          </a:p>
        </p:txBody>
      </p:sp>
      <p:sp>
        <p:nvSpPr>
          <p:cNvPr id="9" name="TextBox 8">
            <a:extLst>
              <a:ext uri="{FF2B5EF4-FFF2-40B4-BE49-F238E27FC236}">
                <a16:creationId xmlns:a16="http://schemas.microsoft.com/office/drawing/2014/main" id="{38929405-5AE0-AB5E-0508-17DFA341A476}"/>
              </a:ext>
            </a:extLst>
          </p:cNvPr>
          <p:cNvSpPr txBox="1"/>
          <p:nvPr/>
        </p:nvSpPr>
        <p:spPr>
          <a:xfrm>
            <a:off x="13236866" y="7367368"/>
            <a:ext cx="671659"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4800">
                <a:latin typeface="Arial" panose="020B0604020202020204" pitchFamily="34" charset="0"/>
                <a:cs typeface="Arial" panose="020B0604020202020204" pitchFamily="34" charset="0"/>
              </a:rPr>
              <a:t>b</a:t>
            </a:r>
            <a:r>
              <a:rPr kumimoji="0" lang="en-US" sz="4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a:t>
            </a:r>
          </a:p>
        </p:txBody>
      </p:sp>
    </p:spTree>
    <p:extLst>
      <p:ext uri="{BB962C8B-B14F-4D97-AF65-F5344CB8AC3E}">
        <p14:creationId xmlns:p14="http://schemas.microsoft.com/office/powerpoint/2010/main" val="75173792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E27779E9-22C7-661B-35D2-32962D9CEB86}"/>
                  </a:ext>
                </a:extLst>
              </p:cNvPr>
              <p:cNvSpPr>
                <a:spLocks noGrp="1"/>
              </p:cNvSpPr>
              <p:nvPr>
                <p:ph type="body" sz="quarter" idx="10"/>
              </p:nvPr>
            </p:nvSpPr>
            <p:spPr>
              <a:xfrm>
                <a:off x="819150" y="2479921"/>
                <a:ext cx="23374349" cy="2360974"/>
              </a:xfrm>
            </p:spPr>
            <p:txBody>
              <a:bodyPr/>
              <a:lstStyle/>
              <a:p>
                <a:pPr marL="685800" indent="-685800">
                  <a:buFont typeface="Wingdings" panose="05000000000000000000" pitchFamily="2" charset="2"/>
                  <a:buChar char="Ø"/>
                </a:pPr>
                <a:r>
                  <a:rPr lang="en-US" err="1"/>
                  <a:t>ChronosGD</a:t>
                </a:r>
                <a:r>
                  <a:rPr lang="en-US"/>
                  <a:t> achieves the lowest error among all compared methods in both root mean squared error </a:t>
                </a:r>
                <a14:m>
                  <m:oMath xmlns:m="http://schemas.openxmlformats.org/officeDocument/2006/math">
                    <m:r>
                      <a:rPr lang="en-US" b="0" i="0" dirty="0" smtClean="0">
                        <a:latin typeface="Cambria Math" panose="02040503050406030204" pitchFamily="18" charset="0"/>
                      </a:rPr>
                      <m:t>(</m:t>
                    </m:r>
                    <m:r>
                      <a:rPr lang="en-US" i="1" dirty="0" smtClean="0">
                        <a:latin typeface="Cambria Math" panose="02040503050406030204" pitchFamily="18" charset="0"/>
                      </a:rPr>
                      <m:t>𝑅𝑀𝑆𝐸</m:t>
                    </m:r>
                    <m:r>
                      <a:rPr lang="en-US" i="1" dirty="0">
                        <a:latin typeface="Cambria Math" panose="02040503050406030204" pitchFamily="18" charset="0"/>
                      </a:rPr>
                      <m:t>= 0.00224</m:t>
                    </m:r>
                    <m:r>
                      <a:rPr lang="en-US" b="0" i="1" dirty="0" smtClean="0">
                        <a:latin typeface="Cambria Math" panose="02040503050406030204" pitchFamily="18" charset="0"/>
                      </a:rPr>
                      <m:t>)</m:t>
                    </m:r>
                  </m:oMath>
                </a14:m>
                <a:r>
                  <a:rPr lang="en-US"/>
                  <a:t> and mean absolute error (</a:t>
                </a:r>
                <a14:m>
                  <m:oMath xmlns:m="http://schemas.openxmlformats.org/officeDocument/2006/math">
                    <m:r>
                      <a:rPr lang="en-US" i="1" dirty="0" smtClean="0">
                        <a:latin typeface="Cambria Math" panose="02040503050406030204" pitchFamily="18" charset="0"/>
                      </a:rPr>
                      <m:t>𝑀𝐴</m:t>
                    </m:r>
                    <m:r>
                      <m:rPr>
                        <m:sty m:val="p"/>
                      </m:rPr>
                      <a:rPr lang="en-US" b="0" i="1" dirty="0" smtClean="0">
                        <a:latin typeface="Cambria Math" panose="02040503050406030204" pitchFamily="18" charset="0"/>
                      </a:rPr>
                      <m:t>E</m:t>
                    </m:r>
                    <m:r>
                      <a:rPr lang="en-US" i="1" dirty="0">
                        <a:latin typeface="Cambria Math" panose="02040503050406030204" pitchFamily="18" charset="0"/>
                      </a:rPr>
                      <m:t>= 0.00156</m:t>
                    </m:r>
                    <m:r>
                      <m:rPr>
                        <m:lit/>
                      </m:rPr>
                      <a:rPr lang="en-US" i="1" dirty="0" smtClean="0">
                        <a:latin typeface="Cambria Math" panose="02040503050406030204" pitchFamily="18" charset="0"/>
                      </a:rPr>
                      <m:t>)</m:t>
                    </m:r>
                  </m:oMath>
                </a14:m>
                <a:endParaRPr lang="en-US"/>
              </a:p>
            </p:txBody>
          </p:sp>
        </mc:Choice>
        <mc:Fallback xmlns="">
          <p:sp>
            <p:nvSpPr>
              <p:cNvPr id="2" name="Text Placeholder 1">
                <a:extLst>
                  <a:ext uri="{FF2B5EF4-FFF2-40B4-BE49-F238E27FC236}">
                    <a16:creationId xmlns:a16="http://schemas.microsoft.com/office/drawing/2014/main" id="{E27779E9-22C7-661B-35D2-32962D9CEB86}"/>
                  </a:ext>
                </a:extLst>
              </p:cNvPr>
              <p:cNvSpPr>
                <a:spLocks noGrp="1" noRot="1" noChangeAspect="1" noMove="1" noResize="1" noEditPoints="1" noAdjustHandles="1" noChangeArrowheads="1" noChangeShapeType="1" noTextEdit="1"/>
              </p:cNvSpPr>
              <p:nvPr>
                <p:ph type="body" sz="quarter" idx="10"/>
              </p:nvPr>
            </p:nvSpPr>
            <p:spPr>
              <a:xfrm>
                <a:off x="819150" y="2479921"/>
                <a:ext cx="23374349" cy="2360974"/>
              </a:xfrm>
              <a:blipFill>
                <a:blip r:embed="rId2"/>
                <a:stretch>
                  <a:fillRect l="-1460" t="-8269"/>
                </a:stretch>
              </a:blipFill>
            </p:spPr>
            <p:txBody>
              <a:bodyPr/>
              <a:lstStyle/>
              <a:p>
                <a:r>
                  <a:rPr lang="en-US">
                    <a:noFill/>
                  </a:rPr>
                  <a:t> </a:t>
                </a:r>
              </a:p>
            </p:txBody>
          </p:sp>
        </mc:Fallback>
      </mc:AlternateContent>
      <p:sp>
        <p:nvSpPr>
          <p:cNvPr id="3" name="Text Placeholder 2">
            <a:extLst>
              <a:ext uri="{FF2B5EF4-FFF2-40B4-BE49-F238E27FC236}">
                <a16:creationId xmlns:a16="http://schemas.microsoft.com/office/drawing/2014/main" id="{1228B8BE-7D4C-BD25-BC2A-2D8318AF5A34}"/>
              </a:ext>
            </a:extLst>
          </p:cNvPr>
          <p:cNvSpPr>
            <a:spLocks noGrp="1"/>
          </p:cNvSpPr>
          <p:nvPr>
            <p:ph type="body" sz="quarter" idx="11"/>
          </p:nvPr>
        </p:nvSpPr>
        <p:spPr/>
        <p:txBody>
          <a:bodyPr/>
          <a:lstStyle/>
          <a:p>
            <a:r>
              <a:rPr lang="en-US"/>
              <a:t>Results: Benchmark</a:t>
            </a:r>
          </a:p>
        </p:txBody>
      </p:sp>
      <p:pic>
        <p:nvPicPr>
          <p:cNvPr id="4" name="Picture 3">
            <a:extLst>
              <a:ext uri="{FF2B5EF4-FFF2-40B4-BE49-F238E27FC236}">
                <a16:creationId xmlns:a16="http://schemas.microsoft.com/office/drawing/2014/main" id="{FA0182B0-B442-4A19-D12A-5D3FBEB10CF7}"/>
              </a:ext>
            </a:extLst>
          </p:cNvPr>
          <p:cNvPicPr>
            <a:picLocks noChangeAspect="1"/>
          </p:cNvPicPr>
          <p:nvPr/>
        </p:nvPicPr>
        <p:blipFill>
          <a:blip r:embed="rId3"/>
          <a:stretch>
            <a:fillRect/>
          </a:stretch>
        </p:blipFill>
        <p:spPr>
          <a:xfrm>
            <a:off x="4986490" y="4615586"/>
            <a:ext cx="15039667" cy="7566540"/>
          </a:xfrm>
          <a:prstGeom prst="rect">
            <a:avLst/>
          </a:prstGeom>
        </p:spPr>
      </p:pic>
    </p:spTree>
    <p:extLst>
      <p:ext uri="{BB962C8B-B14F-4D97-AF65-F5344CB8AC3E}">
        <p14:creationId xmlns:p14="http://schemas.microsoft.com/office/powerpoint/2010/main" val="105812134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DA22C2-4961-D5DA-4057-54928DDF13B8}"/>
              </a:ext>
            </a:extLst>
          </p:cNvPr>
          <p:cNvPicPr>
            <a:picLocks noChangeAspect="1"/>
          </p:cNvPicPr>
          <p:nvPr/>
        </p:nvPicPr>
        <p:blipFill>
          <a:blip r:embed="rId2"/>
          <a:stretch>
            <a:fillRect/>
          </a:stretch>
        </p:blipFill>
        <p:spPr>
          <a:xfrm>
            <a:off x="1390650" y="4652608"/>
            <a:ext cx="22002750" cy="7710841"/>
          </a:xfrm>
          <a:prstGeom prst="rect">
            <a:avLst/>
          </a:prstGeom>
        </p:spPr>
      </p:pic>
      <p:sp>
        <p:nvSpPr>
          <p:cNvPr id="2" name="Text Placeholder 2">
            <a:extLst>
              <a:ext uri="{FF2B5EF4-FFF2-40B4-BE49-F238E27FC236}">
                <a16:creationId xmlns:a16="http://schemas.microsoft.com/office/drawing/2014/main" id="{B7E32882-B4FE-D4B1-8D23-301E43FFBF6A}"/>
              </a:ext>
            </a:extLst>
          </p:cNvPr>
          <p:cNvSpPr>
            <a:spLocks noGrp="1"/>
          </p:cNvSpPr>
          <p:nvPr>
            <p:ph type="body" sz="quarter" idx="11"/>
          </p:nvPr>
        </p:nvSpPr>
        <p:spPr>
          <a:xfrm>
            <a:off x="1981200" y="239713"/>
            <a:ext cx="14839950" cy="1855787"/>
          </a:xfrm>
        </p:spPr>
        <p:txBody>
          <a:bodyPr/>
          <a:lstStyle/>
          <a:p>
            <a:r>
              <a:rPr lang="en-US"/>
              <a:t>Results: Part-wise Benchmark</a:t>
            </a:r>
          </a:p>
        </p:txBody>
      </p:sp>
      <mc:AlternateContent xmlns:mc="http://schemas.openxmlformats.org/markup-compatibility/2006" xmlns:a14="http://schemas.microsoft.com/office/drawing/2010/main">
        <mc:Choice Requires="a14">
          <p:sp>
            <p:nvSpPr>
              <p:cNvPr id="5" name="Text Placeholder 1">
                <a:extLst>
                  <a:ext uri="{FF2B5EF4-FFF2-40B4-BE49-F238E27FC236}">
                    <a16:creationId xmlns:a16="http://schemas.microsoft.com/office/drawing/2014/main" id="{776EAA1C-F94C-81C0-0234-447A271A0E83}"/>
                  </a:ext>
                </a:extLst>
              </p:cNvPr>
              <p:cNvSpPr>
                <a:spLocks noGrp="1"/>
              </p:cNvSpPr>
              <p:nvPr>
                <p:ph type="body" sz="quarter" idx="10"/>
              </p:nvPr>
            </p:nvSpPr>
            <p:spPr>
              <a:xfrm>
                <a:off x="949577" y="2095500"/>
                <a:ext cx="23374349" cy="2360974"/>
              </a:xfrm>
            </p:spPr>
            <p:txBody>
              <a:bodyPr/>
              <a:lstStyle/>
              <a:p>
                <a:pPr marL="685800" indent="-685800">
                  <a:buFont typeface="Wingdings" panose="05000000000000000000" pitchFamily="2" charset="2"/>
                  <a:buChar char="Ø"/>
                </a:pPr>
                <a:r>
                  <a:rPr lang="en-US"/>
                  <a:t>ChronosGD maintains low error across nearly all parts and exhibits the most favorable overall heatmap profile (mean -5.627, range [-6.270, -4.477]), and achieving the lowest MSE on all 20/20 query parts.</a:t>
                </a:r>
                <a14:m>
                  <m:oMath xmlns:m="http://schemas.openxmlformats.org/officeDocument/2006/math">
                    <m:r>
                      <m:rPr>
                        <m:lit/>
                      </m:rPr>
                      <a:rPr lang="en-US" i="1" dirty="0" smtClean="0">
                        <a:latin typeface="Cambria Math" panose="02040503050406030204" pitchFamily="18" charset="0"/>
                      </a:rPr>
                      <m:t>)</m:t>
                    </m:r>
                  </m:oMath>
                </a14:m>
                <a:endParaRPr lang="en-US"/>
              </a:p>
            </p:txBody>
          </p:sp>
        </mc:Choice>
        <mc:Fallback xmlns="">
          <p:sp>
            <p:nvSpPr>
              <p:cNvPr id="5" name="Text Placeholder 1">
                <a:extLst>
                  <a:ext uri="{FF2B5EF4-FFF2-40B4-BE49-F238E27FC236}">
                    <a16:creationId xmlns:a16="http://schemas.microsoft.com/office/drawing/2014/main" id="{776EAA1C-F94C-81C0-0234-447A271A0E83}"/>
                  </a:ext>
                </a:extLst>
              </p:cNvPr>
              <p:cNvSpPr>
                <a:spLocks noGrp="1" noRot="1" noChangeAspect="1" noMove="1" noResize="1" noEditPoints="1" noAdjustHandles="1" noChangeArrowheads="1" noChangeShapeType="1" noTextEdit="1"/>
              </p:cNvSpPr>
              <p:nvPr>
                <p:ph type="body" sz="quarter" idx="10"/>
              </p:nvPr>
            </p:nvSpPr>
            <p:spPr>
              <a:xfrm>
                <a:off x="949577" y="2095500"/>
                <a:ext cx="23374349" cy="2360974"/>
              </a:xfrm>
              <a:blipFill>
                <a:blip r:embed="rId3"/>
                <a:stretch>
                  <a:fillRect l="-1461" t="-8269" b="-8269"/>
                </a:stretch>
              </a:blipFill>
            </p:spPr>
            <p:txBody>
              <a:bodyPr/>
              <a:lstStyle/>
              <a:p>
                <a:r>
                  <a:rPr lang="en-US">
                    <a:noFill/>
                  </a:rPr>
                  <a:t> </a:t>
                </a:r>
              </a:p>
            </p:txBody>
          </p:sp>
        </mc:Fallback>
      </mc:AlternateContent>
    </p:spTree>
    <p:extLst>
      <p:ext uri="{BB962C8B-B14F-4D97-AF65-F5344CB8AC3E}">
        <p14:creationId xmlns:p14="http://schemas.microsoft.com/office/powerpoint/2010/main" val="339927418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D43FC8-D989-018B-B0A4-3AF5DFD7A831}"/>
              </a:ext>
            </a:extLst>
          </p:cNvPr>
          <p:cNvSpPr>
            <a:spLocks noGrp="1"/>
          </p:cNvSpPr>
          <p:nvPr>
            <p:ph type="body" sz="quarter" idx="10"/>
          </p:nvPr>
        </p:nvSpPr>
        <p:spPr>
          <a:xfrm>
            <a:off x="781050" y="2327520"/>
            <a:ext cx="23336250" cy="10004425"/>
          </a:xfrm>
        </p:spPr>
        <p:txBody>
          <a:bodyPr/>
          <a:lstStyle/>
          <a:p>
            <a:pPr marL="685800" indent="-685800">
              <a:buFont typeface="Wingdings" panose="05000000000000000000" pitchFamily="2" charset="2"/>
              <a:buChar char="Ø"/>
            </a:pPr>
            <a:r>
              <a:rPr lang="en-US" sz="4400" err="1"/>
              <a:t>ChonosGD</a:t>
            </a:r>
            <a:r>
              <a:rPr lang="en-US" sz="4400"/>
              <a:t> was introduced as a </a:t>
            </a:r>
            <a:r>
              <a:rPr lang="en-US" sz="4400" b="1"/>
              <a:t>retrieval-based framework </a:t>
            </a:r>
            <a:r>
              <a:rPr lang="en-US" sz="4400"/>
              <a:t>for geometric deviation prediction from multichannel manufacturing signals using </a:t>
            </a:r>
            <a:r>
              <a:rPr lang="en-US" sz="4400" b="1"/>
              <a:t>frozen Chronos-2 embeddings</a:t>
            </a:r>
            <a:r>
              <a:rPr lang="en-US" sz="4400"/>
              <a:t> and </a:t>
            </a:r>
            <a:r>
              <a:rPr lang="en-US" sz="4400" b="1"/>
              <a:t>historical similarity search</a:t>
            </a:r>
            <a:r>
              <a:rPr lang="en-US" sz="4400"/>
              <a:t>.</a:t>
            </a:r>
            <a:endParaRPr lang="en-US" sz="4400" b="1"/>
          </a:p>
          <a:p>
            <a:pPr marL="685800" indent="-685800">
              <a:buFont typeface="Wingdings" panose="05000000000000000000" pitchFamily="2" charset="2"/>
              <a:buChar char="Ø"/>
            </a:pPr>
            <a:endParaRPr lang="en-US" sz="4400"/>
          </a:p>
          <a:p>
            <a:pPr marL="685800" indent="-685800">
              <a:buFont typeface="Wingdings" panose="05000000000000000000" pitchFamily="2" charset="2"/>
              <a:buChar char="Ø"/>
            </a:pPr>
            <a:r>
              <a:rPr lang="en-US" sz="4400" err="1"/>
              <a:t>ChronosGD</a:t>
            </a:r>
            <a:r>
              <a:rPr lang="en-US" sz="4400"/>
              <a:t> </a:t>
            </a:r>
            <a:r>
              <a:rPr lang="en-US" sz="4400" b="1"/>
              <a:t>accurately recovered part-wise deviation profiles </a:t>
            </a:r>
            <a:r>
              <a:rPr lang="en-US" sz="4400"/>
              <a:t>and achieved lower prediction error and more consistent performance across unseen parts than the conventional regression and deep learning baselines.</a:t>
            </a:r>
          </a:p>
          <a:p>
            <a:pPr marL="685800" indent="-685800">
              <a:buFont typeface="Wingdings" panose="05000000000000000000" pitchFamily="2" charset="2"/>
              <a:buChar char="Ø"/>
            </a:pPr>
            <a:endParaRPr lang="en-US" sz="4400"/>
          </a:p>
          <a:p>
            <a:pPr marL="685800" indent="-685800">
              <a:buFont typeface="Wingdings" panose="05000000000000000000" pitchFamily="2" charset="2"/>
              <a:buChar char="Ø"/>
            </a:pPr>
            <a:r>
              <a:rPr lang="en-US" sz="4400" err="1"/>
              <a:t>ChronosGD</a:t>
            </a:r>
            <a:r>
              <a:rPr lang="en-US" sz="4400"/>
              <a:t> is formulated as a </a:t>
            </a:r>
            <a:r>
              <a:rPr lang="en-US" sz="4400" b="1"/>
              <a:t>deployment-level no-fine-tuning approach </a:t>
            </a:r>
            <a:r>
              <a:rPr lang="en-US" sz="4400"/>
              <a:t>that replaces repeated task-specific retraining with memory refresh over historical process windows.</a:t>
            </a:r>
          </a:p>
          <a:p>
            <a:pPr marL="685800" indent="-685800">
              <a:buFont typeface="Wingdings" panose="05000000000000000000" pitchFamily="2" charset="2"/>
              <a:buChar char="Ø"/>
            </a:pPr>
            <a:endParaRPr lang="en-US" sz="4400"/>
          </a:p>
          <a:p>
            <a:pPr marL="685800" indent="-685800">
              <a:buFont typeface="Wingdings" panose="05000000000000000000" pitchFamily="2" charset="2"/>
              <a:buChar char="Ø"/>
            </a:pPr>
            <a:r>
              <a:rPr lang="en-US" sz="4400"/>
              <a:t>Future research will </a:t>
            </a:r>
            <a:r>
              <a:rPr lang="en-US" sz="4400" b="1"/>
              <a:t>investigate real-time prediction </a:t>
            </a:r>
            <a:r>
              <a:rPr lang="en-US" sz="4400"/>
              <a:t>during machining, including streaming inference from controller data, as well as edge deployment strategies that enable low-latency on-machine or near-machine decision support.</a:t>
            </a:r>
          </a:p>
        </p:txBody>
      </p:sp>
      <p:sp>
        <p:nvSpPr>
          <p:cNvPr id="3" name="Text Placeholder 2">
            <a:extLst>
              <a:ext uri="{FF2B5EF4-FFF2-40B4-BE49-F238E27FC236}">
                <a16:creationId xmlns:a16="http://schemas.microsoft.com/office/drawing/2014/main" id="{DC800293-5CE0-C352-5853-152F65E1F0C4}"/>
              </a:ext>
            </a:extLst>
          </p:cNvPr>
          <p:cNvSpPr>
            <a:spLocks noGrp="1"/>
          </p:cNvSpPr>
          <p:nvPr>
            <p:ph type="body" sz="quarter" idx="11"/>
          </p:nvPr>
        </p:nvSpPr>
        <p:spPr/>
        <p:txBody>
          <a:bodyPr/>
          <a:lstStyle/>
          <a:p>
            <a:r>
              <a:rPr lang="en-US"/>
              <a:t>Conclusion</a:t>
            </a:r>
          </a:p>
        </p:txBody>
      </p:sp>
    </p:spTree>
    <p:extLst>
      <p:ext uri="{BB962C8B-B14F-4D97-AF65-F5344CB8AC3E}">
        <p14:creationId xmlns:p14="http://schemas.microsoft.com/office/powerpoint/2010/main" val="98882682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50A159-36B0-E78F-4326-B89D007C369E}"/>
              </a:ext>
            </a:extLst>
          </p:cNvPr>
          <p:cNvSpPr>
            <a:spLocks noGrp="1"/>
          </p:cNvSpPr>
          <p:nvPr>
            <p:ph type="body" sz="quarter" idx="11"/>
          </p:nvPr>
        </p:nvSpPr>
        <p:spPr/>
        <p:txBody>
          <a:bodyPr/>
          <a:lstStyle/>
          <a:p>
            <a:r>
              <a:rPr lang="en-US"/>
              <a:t>Acknowledgements</a:t>
            </a:r>
          </a:p>
        </p:txBody>
      </p:sp>
      <p:pic>
        <p:nvPicPr>
          <p:cNvPr id="5" name="Picture 4">
            <a:extLst>
              <a:ext uri="{FF2B5EF4-FFF2-40B4-BE49-F238E27FC236}">
                <a16:creationId xmlns:a16="http://schemas.microsoft.com/office/drawing/2014/main" id="{84098B5E-7801-2483-0B43-43A787AD51A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759045" y="3342891"/>
            <a:ext cx="8080581" cy="2327607"/>
          </a:xfrm>
          <a:prstGeom prst="rect">
            <a:avLst/>
          </a:prstGeom>
        </p:spPr>
      </p:pic>
      <p:pic>
        <p:nvPicPr>
          <p:cNvPr id="7" name="Picture 6">
            <a:extLst>
              <a:ext uri="{FF2B5EF4-FFF2-40B4-BE49-F238E27FC236}">
                <a16:creationId xmlns:a16="http://schemas.microsoft.com/office/drawing/2014/main" id="{3EA841CD-AEFE-24DD-EA76-D68B050CFCAE}"/>
              </a:ext>
            </a:extLst>
          </p:cNvPr>
          <p:cNvPicPr>
            <a:picLocks noChangeAspect="1"/>
          </p:cNvPicPr>
          <p:nvPr/>
        </p:nvPicPr>
        <p:blipFill>
          <a:blip r:embed="rId3"/>
          <a:stretch>
            <a:fillRect/>
          </a:stretch>
        </p:blipFill>
        <p:spPr>
          <a:xfrm>
            <a:off x="10835118" y="6573459"/>
            <a:ext cx="10025886" cy="2874089"/>
          </a:xfrm>
          <a:prstGeom prst="rect">
            <a:avLst/>
          </a:prstGeom>
        </p:spPr>
      </p:pic>
      <p:pic>
        <p:nvPicPr>
          <p:cNvPr id="9" name="Picture 8">
            <a:extLst>
              <a:ext uri="{FF2B5EF4-FFF2-40B4-BE49-F238E27FC236}">
                <a16:creationId xmlns:a16="http://schemas.microsoft.com/office/drawing/2014/main" id="{A6169277-DF1C-C52E-8038-587C0D37CA53}"/>
              </a:ext>
            </a:extLst>
          </p:cNvPr>
          <p:cNvPicPr>
            <a:picLocks noChangeAspect="1"/>
          </p:cNvPicPr>
          <p:nvPr/>
        </p:nvPicPr>
        <p:blipFill>
          <a:blip r:embed="rId4"/>
          <a:stretch>
            <a:fillRect/>
          </a:stretch>
        </p:blipFill>
        <p:spPr>
          <a:xfrm>
            <a:off x="3838221" y="6217184"/>
            <a:ext cx="5534934" cy="3586637"/>
          </a:xfrm>
          <a:prstGeom prst="rect">
            <a:avLst/>
          </a:prstGeom>
        </p:spPr>
      </p:pic>
      <p:pic>
        <p:nvPicPr>
          <p:cNvPr id="11" name="Picture 10" descr="A black background with white text&#10;&#10;AI-generated content may be incorrect.">
            <a:extLst>
              <a:ext uri="{FF2B5EF4-FFF2-40B4-BE49-F238E27FC236}">
                <a16:creationId xmlns:a16="http://schemas.microsoft.com/office/drawing/2014/main" id="{59CA0E1D-6695-EF93-89DC-001648FE58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3014" y="3517768"/>
            <a:ext cx="10866552" cy="1752668"/>
          </a:xfrm>
          <a:prstGeom prst="rect">
            <a:avLst/>
          </a:prstGeom>
        </p:spPr>
      </p:pic>
      <p:sp>
        <p:nvSpPr>
          <p:cNvPr id="2" name="TextBox 1">
            <a:extLst>
              <a:ext uri="{FF2B5EF4-FFF2-40B4-BE49-F238E27FC236}">
                <a16:creationId xmlns:a16="http://schemas.microsoft.com/office/drawing/2014/main" id="{40F0F95B-0D01-B511-B9BC-FBA0D3E500DD}"/>
              </a:ext>
            </a:extLst>
          </p:cNvPr>
          <p:cNvSpPr txBox="1"/>
          <p:nvPr/>
        </p:nvSpPr>
        <p:spPr>
          <a:xfrm>
            <a:off x="1513709" y="1624019"/>
            <a:ext cx="21356582" cy="1384995"/>
          </a:xfrm>
          <a:prstGeom prst="rect">
            <a:avLst/>
          </a:prstGeom>
          <a:noFill/>
        </p:spPr>
        <p:txBody>
          <a:bodyPr wrap="square" rtlCol="0">
            <a:spAutoFit/>
          </a:bodyPr>
          <a:lstStyle/>
          <a:p>
            <a:pPr algn="l"/>
            <a:r>
              <a:rPr lang="en-US" sz="2800" dirty="0">
                <a:latin typeface="Calibri" panose="020F0502020204030204" pitchFamily="34" charset="0"/>
                <a:ea typeface="Calibri" panose="020F0502020204030204" pitchFamily="34" charset="0"/>
                <a:cs typeface="Calibri" panose="020F0502020204030204" pitchFamily="34" charset="0"/>
              </a:rPr>
              <a:t>This work was supported under Cooperative Agreement W56HZV-21-2-0001 with the U.S. Army DEVCOM Ground Vehicle Systems Center (GVSC), through the Virtual Prototyping of Autonomy Enabled Ground Systems (VIPR-GS) program; the National Science Foundation (grant no. 2434519); and the Department of Energy (grant no. DE-EE0011029).</a:t>
            </a:r>
          </a:p>
        </p:txBody>
      </p:sp>
      <p:sp>
        <p:nvSpPr>
          <p:cNvPr id="4" name="TextBox 3">
            <a:extLst>
              <a:ext uri="{FF2B5EF4-FFF2-40B4-BE49-F238E27FC236}">
                <a16:creationId xmlns:a16="http://schemas.microsoft.com/office/drawing/2014/main" id="{6BD9816D-628B-826B-C070-41BBD1B015FA}"/>
              </a:ext>
            </a:extLst>
          </p:cNvPr>
          <p:cNvSpPr txBox="1"/>
          <p:nvPr/>
        </p:nvSpPr>
        <p:spPr>
          <a:xfrm>
            <a:off x="1513709" y="10279599"/>
            <a:ext cx="21356582" cy="1815882"/>
          </a:xfrm>
          <a:prstGeom prst="rect">
            <a:avLst/>
          </a:prstGeom>
          <a:noFill/>
        </p:spPr>
        <p:txBody>
          <a:bodyPr wrap="square" rtlCol="0">
            <a:spAutoFit/>
          </a:bodyPr>
          <a:lstStyle/>
          <a:p>
            <a:pPr algn="l"/>
            <a:r>
              <a:rPr lang="en-US" sz="2800" dirty="0">
                <a:latin typeface="Calibri" panose="020F0502020204030204" pitchFamily="34" charset="0"/>
                <a:ea typeface="Calibri" panose="020F0502020204030204" pitchFamily="34" charset="0"/>
                <a:cs typeface="Calibri" panose="020F0502020204030204" pitchFamily="34" charset="0"/>
              </a:rPr>
              <a:t>Disclaimer: Reference herein to any specific commercial company, product, process, or service by trade name, trademark, manufacturer, or otherwise, does not necessarily constitute or imply its endorsement, recommendation, or favoring by the United States Government or the Department of the Army (DoA). The opinions of the authors expressed herein do not necessarily state or reflect those of the United States Government or the DoA and shall not be used for advertising or product endorsement purposes.</a:t>
            </a:r>
          </a:p>
        </p:txBody>
      </p:sp>
    </p:spTree>
    <p:extLst>
      <p:ext uri="{BB962C8B-B14F-4D97-AF65-F5344CB8AC3E}">
        <p14:creationId xmlns:p14="http://schemas.microsoft.com/office/powerpoint/2010/main" val="277549559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p:txBody>
          <a:bodyPr/>
          <a:lstStyle/>
          <a:p>
            <a:pPr marL="685800" indent="-685800">
              <a:buFont typeface="Wingdings" panose="05000000000000000000" pitchFamily="2" charset="2"/>
              <a:buChar char="Ø"/>
            </a:pPr>
            <a:r>
              <a:rPr lang="en-US"/>
              <a:t>Background &amp; Motivation</a:t>
            </a:r>
          </a:p>
          <a:p>
            <a:pPr marL="685800" indent="-685800">
              <a:buFont typeface="Wingdings" panose="05000000000000000000" pitchFamily="2" charset="2"/>
              <a:buChar char="Ø"/>
            </a:pPr>
            <a:endParaRPr lang="en-US"/>
          </a:p>
          <a:p>
            <a:pPr marL="685800" indent="-685800">
              <a:buFont typeface="Wingdings" panose="05000000000000000000" pitchFamily="2" charset="2"/>
              <a:buChar char="Ø"/>
            </a:pPr>
            <a:r>
              <a:rPr lang="en-US"/>
              <a:t>Model</a:t>
            </a:r>
          </a:p>
          <a:p>
            <a:pPr marL="685800" indent="-685800">
              <a:buFont typeface="Wingdings" panose="05000000000000000000" pitchFamily="2" charset="2"/>
              <a:buChar char="Ø"/>
            </a:pPr>
            <a:endParaRPr lang="en-US"/>
          </a:p>
          <a:p>
            <a:pPr marL="685800" indent="-685800">
              <a:buFont typeface="Wingdings" panose="05000000000000000000" pitchFamily="2" charset="2"/>
              <a:buChar char="Ø"/>
            </a:pPr>
            <a:r>
              <a:rPr lang="en-US"/>
              <a:t>Experiment Design &amp; Results</a:t>
            </a:r>
          </a:p>
          <a:p>
            <a:pPr marL="685800" indent="-685800">
              <a:buFont typeface="Wingdings" panose="05000000000000000000" pitchFamily="2" charset="2"/>
              <a:buChar char="Ø"/>
            </a:pPr>
            <a:endParaRPr lang="en-US"/>
          </a:p>
          <a:p>
            <a:pPr marL="685800" indent="-685800">
              <a:buFont typeface="Wingdings" panose="05000000000000000000" pitchFamily="2" charset="2"/>
              <a:buChar char="Ø"/>
            </a:pPr>
            <a:r>
              <a:rPr lang="en-US"/>
              <a:t>Conclusion</a:t>
            </a:r>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p:txBody>
          <a:bodyPr/>
          <a:lstStyle/>
          <a:p>
            <a:r>
              <a:rPr lang="en-US"/>
              <a:t>Contents</a:t>
            </a:r>
          </a:p>
        </p:txBody>
      </p:sp>
    </p:spTree>
    <p:extLst>
      <p:ext uri="{BB962C8B-B14F-4D97-AF65-F5344CB8AC3E}">
        <p14:creationId xmlns:p14="http://schemas.microsoft.com/office/powerpoint/2010/main" val="22046213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9DB648-4015-FB21-22E4-232C15217D46}"/>
              </a:ext>
            </a:extLst>
          </p:cNvPr>
          <p:cNvSpPr>
            <a:spLocks noGrp="1"/>
          </p:cNvSpPr>
          <p:nvPr>
            <p:ph type="body" sz="quarter" idx="10"/>
          </p:nvPr>
        </p:nvSpPr>
        <p:spPr>
          <a:xfrm>
            <a:off x="1981200" y="2479920"/>
            <a:ext cx="13127502" cy="10004425"/>
          </a:xfrm>
        </p:spPr>
        <p:txBody>
          <a:bodyPr/>
          <a:lstStyle/>
          <a:p>
            <a:pPr marL="685800" indent="-685800">
              <a:buFont typeface="Wingdings" panose="05000000000000000000" pitchFamily="2" charset="2"/>
              <a:buChar char="Ø"/>
            </a:pPr>
            <a:r>
              <a:rPr lang="en-US"/>
              <a:t>Advanced manufacturing for aerospace and defense increasingly depends on the ability to produce </a:t>
            </a:r>
            <a:r>
              <a:rPr lang="en-US" b="1"/>
              <a:t>complex, high-value components </a:t>
            </a:r>
            <a:r>
              <a:rPr lang="en-US"/>
              <a:t>with exceptional </a:t>
            </a:r>
            <a:r>
              <a:rPr lang="en-US" b="1"/>
              <a:t>geometric precision</a:t>
            </a:r>
            <a:r>
              <a:rPr lang="en-US"/>
              <a:t>.</a:t>
            </a:r>
          </a:p>
          <a:p>
            <a:pPr marL="685800" indent="-685800">
              <a:buFont typeface="Wingdings" panose="05000000000000000000" pitchFamily="2" charset="2"/>
              <a:buChar char="Ø"/>
            </a:pPr>
            <a:endParaRPr lang="en-US"/>
          </a:p>
          <a:p>
            <a:pPr marL="685800" indent="-685800">
              <a:buFont typeface="Wingdings" panose="05000000000000000000" pitchFamily="2" charset="2"/>
              <a:buChar char="Ø"/>
            </a:pPr>
            <a:r>
              <a:rPr lang="en-US"/>
              <a:t>Recent studies in precision machining [1,2] and aerospace assembly [3,4] continue to show that </a:t>
            </a:r>
            <a:r>
              <a:rPr lang="en-US" b="1"/>
              <a:t>geometric and spatial errors remain major barriers </a:t>
            </a:r>
            <a:r>
              <a:rPr lang="en-US"/>
              <a:t>when tight tolerances must be sustained across complex tool paths and </a:t>
            </a:r>
            <a:r>
              <a:rPr lang="en-US" b="1"/>
              <a:t>multi-stage processes</a:t>
            </a:r>
            <a:r>
              <a:rPr lang="en-US"/>
              <a:t>.</a:t>
            </a:r>
          </a:p>
        </p:txBody>
      </p:sp>
      <p:sp>
        <p:nvSpPr>
          <p:cNvPr id="3" name="Text Placeholder 2">
            <a:extLst>
              <a:ext uri="{FF2B5EF4-FFF2-40B4-BE49-F238E27FC236}">
                <a16:creationId xmlns:a16="http://schemas.microsoft.com/office/drawing/2014/main" id="{841DB6A5-E7AD-03B9-0C45-A71A15C7ABE8}"/>
              </a:ext>
            </a:extLst>
          </p:cNvPr>
          <p:cNvSpPr>
            <a:spLocks noGrp="1"/>
          </p:cNvSpPr>
          <p:nvPr>
            <p:ph type="body" sz="quarter" idx="11"/>
          </p:nvPr>
        </p:nvSpPr>
        <p:spPr/>
        <p:txBody>
          <a:bodyPr/>
          <a:lstStyle/>
          <a:p>
            <a:r>
              <a:rPr lang="en-US"/>
              <a:t>Background</a:t>
            </a:r>
          </a:p>
        </p:txBody>
      </p:sp>
      <p:pic>
        <p:nvPicPr>
          <p:cNvPr id="7" name="Picture 6">
            <a:extLst>
              <a:ext uri="{FF2B5EF4-FFF2-40B4-BE49-F238E27FC236}">
                <a16:creationId xmlns:a16="http://schemas.microsoft.com/office/drawing/2014/main" id="{142C2B09-1979-0BCE-97C7-3D5D558747BF}"/>
              </a:ext>
            </a:extLst>
          </p:cNvPr>
          <p:cNvPicPr>
            <a:picLocks noChangeAspect="1"/>
          </p:cNvPicPr>
          <p:nvPr/>
        </p:nvPicPr>
        <p:blipFill>
          <a:blip r:embed="rId2"/>
          <a:stretch>
            <a:fillRect/>
          </a:stretch>
        </p:blipFill>
        <p:spPr>
          <a:xfrm>
            <a:off x="15557837" y="1167508"/>
            <a:ext cx="7708586" cy="5152581"/>
          </a:xfrm>
          <a:prstGeom prst="rect">
            <a:avLst/>
          </a:prstGeom>
        </p:spPr>
      </p:pic>
      <p:pic>
        <p:nvPicPr>
          <p:cNvPr id="9" name="Picture 8">
            <a:extLst>
              <a:ext uri="{FF2B5EF4-FFF2-40B4-BE49-F238E27FC236}">
                <a16:creationId xmlns:a16="http://schemas.microsoft.com/office/drawing/2014/main" id="{867AD75F-0198-9917-58E7-439907B067C7}"/>
              </a:ext>
            </a:extLst>
          </p:cNvPr>
          <p:cNvPicPr>
            <a:picLocks noChangeAspect="1"/>
          </p:cNvPicPr>
          <p:nvPr/>
        </p:nvPicPr>
        <p:blipFill>
          <a:blip r:embed="rId3"/>
          <a:stretch>
            <a:fillRect/>
          </a:stretch>
        </p:blipFill>
        <p:spPr>
          <a:xfrm>
            <a:off x="15557837" y="6535271"/>
            <a:ext cx="7708586" cy="5139057"/>
          </a:xfrm>
          <a:prstGeom prst="rect">
            <a:avLst/>
          </a:prstGeom>
        </p:spPr>
      </p:pic>
      <p:sp>
        <p:nvSpPr>
          <p:cNvPr id="5" name="TextBox 4">
            <a:extLst>
              <a:ext uri="{FF2B5EF4-FFF2-40B4-BE49-F238E27FC236}">
                <a16:creationId xmlns:a16="http://schemas.microsoft.com/office/drawing/2014/main" id="{E87153BC-DBA1-FAF9-D4B8-836FA76947CA}"/>
              </a:ext>
            </a:extLst>
          </p:cNvPr>
          <p:cNvSpPr txBox="1"/>
          <p:nvPr/>
        </p:nvSpPr>
        <p:spPr>
          <a:xfrm>
            <a:off x="0" y="11654389"/>
            <a:ext cx="24384000" cy="9541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1400" dirty="0">
                <a:latin typeface="Arial" panose="020B0604020202020204" pitchFamily="34" charset="0"/>
                <a:cs typeface="Arial" panose="020B0604020202020204" pitchFamily="34" charset="0"/>
              </a:rPr>
              <a:t>[1] D. Hoang, R. Chen, G. Bollas, and F. Imani, “Hyperdimensional computing for explainable information fusion and multi-task adaptation in advanced manufacturing,” Information Fusion, p. 103898, 2025.</a:t>
            </a:r>
          </a:p>
          <a:p>
            <a:pPr algn="l"/>
            <a:r>
              <a:rPr lang="en-US" sz="1400" dirty="0">
                <a:latin typeface="Arial" panose="020B0604020202020204" pitchFamily="34" charset="0"/>
                <a:cs typeface="Arial" panose="020B0604020202020204" pitchFamily="34" charset="0"/>
              </a:rPr>
              <a:t>[2] S. He and T. Shi, “Sensitivity analysis of surface contour error to geometric errors for four-axis ultra-precision machine tools,” Journal of Manufacturing Processes, vol. 131, pp. 569–588, 2024.</a:t>
            </a:r>
          </a:p>
          <a:p>
            <a:pPr algn="l"/>
            <a:r>
              <a:rPr lang="en-US" sz="1400" dirty="0">
                <a:latin typeface="Arial" panose="020B0604020202020204" pitchFamily="34" charset="0"/>
                <a:cs typeface="Arial" panose="020B0604020202020204" pitchFamily="34" charset="0"/>
              </a:rPr>
              <a:t>[3] R. Yang, J. Huang, Z. Chen, D. Lian, S. Gao, X.-C. Zhong, J. Li, Y. Liu, and J. Tan, “Measurement and optimization method for aero-engine rotors based on binocular multi-line laser sensing and virtual assembly,” Measurement, vol. 242, p. 115808, 2025.</a:t>
            </a:r>
          </a:p>
          <a:p>
            <a:pPr algn="l"/>
            <a:r>
              <a:rPr lang="en-US" sz="1400" dirty="0">
                <a:latin typeface="Arial" panose="020B0604020202020204" pitchFamily="34" charset="0"/>
                <a:cs typeface="Arial" panose="020B0604020202020204" pitchFamily="34" charset="0"/>
              </a:rPr>
              <a:t>[4] F. Guo, Y. Zhang, C. Song, and X. Sha, “Identification and precise optimization of key assembly error links for complex aviation components driven by mechanism and data fusion model,” Advanced Engineering Informatics, vol. 64, p. 103059, 2025.</a:t>
            </a:r>
          </a:p>
        </p:txBody>
      </p:sp>
      <p:sp>
        <p:nvSpPr>
          <p:cNvPr id="8" name="TextBox 7">
            <a:extLst>
              <a:ext uri="{FF2B5EF4-FFF2-40B4-BE49-F238E27FC236}">
                <a16:creationId xmlns:a16="http://schemas.microsoft.com/office/drawing/2014/main" id="{55414FF5-7EED-3C2F-2E35-C82A016E4861}"/>
              </a:ext>
            </a:extLst>
          </p:cNvPr>
          <p:cNvSpPr txBox="1"/>
          <p:nvPr/>
        </p:nvSpPr>
        <p:spPr>
          <a:xfrm>
            <a:off x="20865469" y="11674328"/>
            <a:ext cx="2400954"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a:latin typeface="Arial" panose="020B0604020202020204" pitchFamily="34" charset="0"/>
                <a:cs typeface="Arial" panose="020B0604020202020204" pitchFamily="34" charset="0"/>
              </a:rPr>
              <a:t>Image: www.wmwcnc.com</a:t>
            </a:r>
          </a:p>
        </p:txBody>
      </p:sp>
      <p:sp>
        <p:nvSpPr>
          <p:cNvPr id="11" name="TextBox 10">
            <a:extLst>
              <a:ext uri="{FF2B5EF4-FFF2-40B4-BE49-F238E27FC236}">
                <a16:creationId xmlns:a16="http://schemas.microsoft.com/office/drawing/2014/main" id="{CA976651-C883-08B3-D7D4-EDFC58303AB9}"/>
              </a:ext>
            </a:extLst>
          </p:cNvPr>
          <p:cNvSpPr txBox="1"/>
          <p:nvPr/>
        </p:nvSpPr>
        <p:spPr>
          <a:xfrm>
            <a:off x="21528741" y="6257060"/>
            <a:ext cx="174811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a:latin typeface="Arial" panose="020B0604020202020204" pitchFamily="34" charset="0"/>
                <a:cs typeface="Arial" panose="020B0604020202020204" pitchFamily="34" charset="0"/>
              </a:rPr>
              <a:t>Image: elimold.com</a:t>
            </a:r>
          </a:p>
        </p:txBody>
      </p:sp>
    </p:spTree>
    <p:extLst>
      <p:ext uri="{BB962C8B-B14F-4D97-AF65-F5344CB8AC3E}">
        <p14:creationId xmlns:p14="http://schemas.microsoft.com/office/powerpoint/2010/main" val="89440318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DA2B84-BC8D-7101-7371-ED6F8244F2D8}"/>
              </a:ext>
            </a:extLst>
          </p:cNvPr>
          <p:cNvSpPr>
            <a:spLocks noGrp="1"/>
          </p:cNvSpPr>
          <p:nvPr>
            <p:ph type="body" sz="quarter" idx="10"/>
          </p:nvPr>
        </p:nvSpPr>
        <p:spPr>
          <a:xfrm>
            <a:off x="380999" y="2479920"/>
            <a:ext cx="13079945" cy="8168415"/>
          </a:xfrm>
        </p:spPr>
        <p:txBody>
          <a:bodyPr/>
          <a:lstStyle/>
          <a:p>
            <a:pPr marL="685800" indent="-685800">
              <a:buFont typeface="Wingdings" panose="05000000000000000000" pitchFamily="2" charset="2"/>
              <a:buChar char="Ø"/>
            </a:pPr>
            <a:r>
              <a:rPr lang="en-US"/>
              <a:t>High-frequency multichannel process signals can be collected directly from machine controllers, yet reliable geometric quality labels from metrology remain expensive and delayed [5,6].</a:t>
            </a:r>
          </a:p>
          <a:p>
            <a:pPr marL="685800" indent="-685800">
              <a:buFont typeface="Wingdings" panose="05000000000000000000" pitchFamily="2" charset="2"/>
              <a:buChar char="Ø"/>
            </a:pPr>
            <a:endParaRPr lang="en-US"/>
          </a:p>
          <a:p>
            <a:pPr marL="685800" indent="-685800">
              <a:buFont typeface="Wingdings" panose="05000000000000000000" pitchFamily="2" charset="2"/>
              <a:buChar char="Ø"/>
            </a:pPr>
            <a:r>
              <a:rPr lang="en-US"/>
              <a:t>Conventional supervised approaches such as decision trees, and neural networks learn relationships between process signals and quality outcomes but often require repeated retraining to remain effective as manufacturing conditions evolve [7,8].</a:t>
            </a:r>
          </a:p>
        </p:txBody>
      </p:sp>
      <p:sp>
        <p:nvSpPr>
          <p:cNvPr id="3" name="Text Placeholder 2">
            <a:extLst>
              <a:ext uri="{FF2B5EF4-FFF2-40B4-BE49-F238E27FC236}">
                <a16:creationId xmlns:a16="http://schemas.microsoft.com/office/drawing/2014/main" id="{AA296530-A045-0D98-E3C4-B0BE3B34F502}"/>
              </a:ext>
            </a:extLst>
          </p:cNvPr>
          <p:cNvSpPr>
            <a:spLocks noGrp="1"/>
          </p:cNvSpPr>
          <p:nvPr>
            <p:ph type="body" sz="quarter" idx="11"/>
          </p:nvPr>
        </p:nvSpPr>
        <p:spPr/>
        <p:txBody>
          <a:bodyPr/>
          <a:lstStyle/>
          <a:p>
            <a:r>
              <a:rPr lang="en-US"/>
              <a:t>Background</a:t>
            </a:r>
          </a:p>
        </p:txBody>
      </p:sp>
      <p:pic>
        <p:nvPicPr>
          <p:cNvPr id="12" name="Picture 11">
            <a:extLst>
              <a:ext uri="{FF2B5EF4-FFF2-40B4-BE49-F238E27FC236}">
                <a16:creationId xmlns:a16="http://schemas.microsoft.com/office/drawing/2014/main" id="{D35AB949-F14D-65E0-6F94-36C73C787F7F}"/>
              </a:ext>
            </a:extLst>
          </p:cNvPr>
          <p:cNvPicPr>
            <a:picLocks noChangeAspect="1"/>
          </p:cNvPicPr>
          <p:nvPr/>
        </p:nvPicPr>
        <p:blipFill>
          <a:blip r:embed="rId2"/>
          <a:stretch/>
        </p:blipFill>
        <p:spPr>
          <a:xfrm>
            <a:off x="13992835" y="6684799"/>
            <a:ext cx="10502333" cy="4703398"/>
          </a:xfrm>
          <a:prstGeom prst="rect">
            <a:avLst/>
          </a:prstGeom>
        </p:spPr>
      </p:pic>
      <p:pic>
        <p:nvPicPr>
          <p:cNvPr id="17" name="Picture 16">
            <a:extLst>
              <a:ext uri="{FF2B5EF4-FFF2-40B4-BE49-F238E27FC236}">
                <a16:creationId xmlns:a16="http://schemas.microsoft.com/office/drawing/2014/main" id="{D18674D1-533B-7497-E8C4-EC5E457AA796}"/>
              </a:ext>
            </a:extLst>
          </p:cNvPr>
          <p:cNvPicPr>
            <a:picLocks noChangeAspect="1"/>
          </p:cNvPicPr>
          <p:nvPr/>
        </p:nvPicPr>
        <p:blipFill>
          <a:blip r:embed="rId3"/>
          <a:stretch/>
        </p:blipFill>
        <p:spPr>
          <a:xfrm>
            <a:off x="13460944" y="1432698"/>
            <a:ext cx="10736800" cy="5087228"/>
          </a:xfrm>
          <a:prstGeom prst="rect">
            <a:avLst/>
          </a:prstGeom>
        </p:spPr>
      </p:pic>
      <p:sp>
        <p:nvSpPr>
          <p:cNvPr id="18" name="TextBox 17">
            <a:extLst>
              <a:ext uri="{FF2B5EF4-FFF2-40B4-BE49-F238E27FC236}">
                <a16:creationId xmlns:a16="http://schemas.microsoft.com/office/drawing/2014/main" id="{6D72BBF1-2748-4F31-ED9B-3E0551FBE632}"/>
              </a:ext>
            </a:extLst>
          </p:cNvPr>
          <p:cNvSpPr txBox="1"/>
          <p:nvPr/>
        </p:nvSpPr>
        <p:spPr>
          <a:xfrm rot="16200000">
            <a:off x="11775080" y="8811369"/>
            <a:ext cx="4435510"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0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Timeseries Signals</a:t>
            </a:r>
          </a:p>
        </p:txBody>
      </p:sp>
      <p:sp>
        <p:nvSpPr>
          <p:cNvPr id="4" name="TextBox 3">
            <a:extLst>
              <a:ext uri="{FF2B5EF4-FFF2-40B4-BE49-F238E27FC236}">
                <a16:creationId xmlns:a16="http://schemas.microsoft.com/office/drawing/2014/main" id="{EB0A0447-8DD7-75A3-FCDC-BE6242F31E45}"/>
              </a:ext>
            </a:extLst>
          </p:cNvPr>
          <p:cNvSpPr txBox="1"/>
          <p:nvPr/>
        </p:nvSpPr>
        <p:spPr>
          <a:xfrm>
            <a:off x="380999" y="11388197"/>
            <a:ext cx="23393400" cy="11695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1400" dirty="0">
                <a:latin typeface="Arial" panose="020B0604020202020204" pitchFamily="34" charset="0"/>
                <a:cs typeface="Arial" panose="020B0604020202020204" pitchFamily="34" charset="0"/>
              </a:rPr>
              <a:t>[5] E. Stathatos, E. Tzimas, P. Benardos, and G.-C. </a:t>
            </a:r>
            <a:r>
              <a:rPr lang="en-US" sz="1400" dirty="0" err="1">
                <a:latin typeface="Arial" panose="020B0604020202020204" pitchFamily="34" charset="0"/>
                <a:cs typeface="Arial" panose="020B0604020202020204" pitchFamily="34" charset="0"/>
              </a:rPr>
              <a:t>Vosniakos</a:t>
            </a:r>
            <a:r>
              <a:rPr lang="en-US" sz="1400" dirty="0">
                <a:latin typeface="Arial" panose="020B0604020202020204" pitchFamily="34" charset="0"/>
                <a:cs typeface="Arial" panose="020B0604020202020204" pitchFamily="34" charset="0"/>
              </a:rPr>
              <a:t>, “Convolutional neural networks for raw signal classification in </a:t>
            </a:r>
            <a:r>
              <a:rPr lang="en-US" sz="1400" dirty="0" err="1">
                <a:latin typeface="Arial" panose="020B0604020202020204" pitchFamily="34" charset="0"/>
                <a:cs typeface="Arial" panose="020B0604020202020204" pitchFamily="34" charset="0"/>
              </a:rPr>
              <a:t>cnc</a:t>
            </a:r>
            <a:r>
              <a:rPr lang="en-US" sz="1400" dirty="0">
                <a:latin typeface="Arial" panose="020B0604020202020204" pitchFamily="34" charset="0"/>
                <a:cs typeface="Arial" panose="020B0604020202020204" pitchFamily="34" charset="0"/>
              </a:rPr>
              <a:t> turning process monitoring,” Sensors, vol. 24, no. 5, p. 1390, 2024.[6] S. He and T. Shi, “Sensitivity analysis of surface contour error to geometric errors for four-axis ultra-precision machine tools,” Journal of Manufacturing Processes, vol. 131, pp. 569–588, 2024.</a:t>
            </a:r>
          </a:p>
          <a:p>
            <a:pPr algn="l"/>
            <a:r>
              <a:rPr lang="en-US" sz="1400" dirty="0">
                <a:latin typeface="Arial" panose="020B0604020202020204" pitchFamily="34" charset="0"/>
                <a:cs typeface="Arial" panose="020B0604020202020204" pitchFamily="34" charset="0"/>
              </a:rPr>
              <a:t>[6] Q. Zhuang, N. Wan, Y. Guo, G. Zhu, and D. Qian, “A state-of-the-art review on the research and application of on-machine measurement with a touch-trigger probe,” Measurement, vol. 224, p. 113923, 2024.</a:t>
            </a:r>
          </a:p>
          <a:p>
            <a:pPr algn="l"/>
            <a:r>
              <a:rPr lang="en-US" sz="1400" dirty="0">
                <a:latin typeface="Arial" panose="020B0604020202020204" pitchFamily="34" charset="0"/>
                <a:cs typeface="Arial" panose="020B0604020202020204" pitchFamily="34" charset="0"/>
              </a:rPr>
              <a:t>[7] A. K. Kausik, A. B. Rashid, R. F. Baki, and M. M. J. </a:t>
            </a:r>
            <a:r>
              <a:rPr lang="en-US" sz="1400" dirty="0" err="1">
                <a:latin typeface="Arial" panose="020B0604020202020204" pitchFamily="34" charset="0"/>
                <a:cs typeface="Arial" panose="020B0604020202020204" pitchFamily="34" charset="0"/>
              </a:rPr>
              <a:t>Maktum</a:t>
            </a:r>
            <a:r>
              <a:rPr lang="en-US" sz="1400" dirty="0">
                <a:latin typeface="Arial" panose="020B0604020202020204" pitchFamily="34" charset="0"/>
                <a:cs typeface="Arial" panose="020B0604020202020204" pitchFamily="34" charset="0"/>
              </a:rPr>
              <a:t>, “Machine learning algorithms for manufacturing quality assurance: A systematic review of performance metrics and applications,” Array, vol. 26, p. 100393, 2025</a:t>
            </a:r>
          </a:p>
          <a:p>
            <a:pPr algn="l"/>
            <a:r>
              <a:rPr lang="en-US" sz="1400" dirty="0">
                <a:latin typeface="Arial" panose="020B0604020202020204" pitchFamily="34" charset="0"/>
                <a:cs typeface="Arial" panose="020B0604020202020204" pitchFamily="34" charset="0"/>
              </a:rPr>
              <a:t>[8] </a:t>
            </a:r>
            <a:r>
              <a:rPr lang="de-DE" sz="1400" dirty="0">
                <a:latin typeface="Arial" panose="020B0604020202020204" pitchFamily="34" charset="0"/>
                <a:cs typeface="Arial" panose="020B0604020202020204" pitchFamily="34" charset="0"/>
              </a:rPr>
              <a:t>C. Kubik, J. Hofmann, D. A. Molitor, M. Becker, and P. Groche, </a:t>
            </a:r>
            <a:r>
              <a:rPr lang="en-US" sz="1400" dirty="0">
                <a:latin typeface="Arial" panose="020B0604020202020204" pitchFamily="34" charset="0"/>
                <a:cs typeface="Arial" panose="020B0604020202020204" pitchFamily="34" charset="0"/>
              </a:rPr>
              <a:t>“Reliable machine learning models for manufacturing processes,” The International Journal of Advanced Manufacturing Technology, vol. 138, no. 11, pp. 5913–5927, 2025</a:t>
            </a:r>
          </a:p>
        </p:txBody>
      </p:sp>
    </p:spTree>
    <p:extLst>
      <p:ext uri="{BB962C8B-B14F-4D97-AF65-F5344CB8AC3E}">
        <p14:creationId xmlns:p14="http://schemas.microsoft.com/office/powerpoint/2010/main" val="385352554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9E8F40-618D-212A-48C2-7C3A43B1292F}"/>
              </a:ext>
            </a:extLst>
          </p:cNvPr>
          <p:cNvSpPr>
            <a:spLocks noGrp="1"/>
          </p:cNvSpPr>
          <p:nvPr>
            <p:ph type="body" sz="quarter" idx="10"/>
          </p:nvPr>
        </p:nvSpPr>
        <p:spPr>
          <a:xfrm>
            <a:off x="268941" y="2479920"/>
            <a:ext cx="13841505" cy="10004425"/>
          </a:xfrm>
        </p:spPr>
        <p:txBody>
          <a:bodyPr/>
          <a:lstStyle/>
          <a:p>
            <a:pPr marL="685800" indent="-685800">
              <a:buFont typeface="Wingdings" panose="05000000000000000000" pitchFamily="2" charset="2"/>
              <a:buChar char="Ø"/>
            </a:pPr>
            <a:r>
              <a:rPr lang="en-US"/>
              <a:t>Time series foundation models provide a promising alternative as they </a:t>
            </a:r>
            <a:r>
              <a:rPr lang="en-US" b="1"/>
              <a:t>separate large-scale pretraining from downstream task adaptation</a:t>
            </a:r>
            <a:r>
              <a:rPr lang="en-US"/>
              <a:t>.</a:t>
            </a:r>
          </a:p>
          <a:p>
            <a:pPr marL="685800" indent="-685800">
              <a:buFont typeface="Wingdings" panose="05000000000000000000" pitchFamily="2" charset="2"/>
              <a:buChar char="Ø"/>
            </a:pPr>
            <a:endParaRPr lang="en-US"/>
          </a:p>
          <a:p>
            <a:pPr marL="685800" indent="-685800">
              <a:buFont typeface="Wingdings" panose="05000000000000000000" pitchFamily="2" charset="2"/>
              <a:buChar char="Ø"/>
            </a:pPr>
            <a:r>
              <a:rPr lang="en-US"/>
              <a:t>Chronos demonstrated strong zero-shot and transfer performance across diverse forecasting benchmarks, while </a:t>
            </a:r>
            <a:r>
              <a:rPr lang="en-US" b="1"/>
              <a:t>Chronos-2</a:t>
            </a:r>
            <a:r>
              <a:rPr lang="en-US"/>
              <a:t> extends this capability to univariate, multivariate, and covariate-informed settings, making it more </a:t>
            </a:r>
            <a:r>
              <a:rPr lang="en-US" b="1"/>
              <a:t>suitable for industrial sensor streams </a:t>
            </a:r>
            <a:r>
              <a:rPr lang="en-US"/>
              <a:t>[9,10].</a:t>
            </a:r>
          </a:p>
        </p:txBody>
      </p:sp>
      <p:sp>
        <p:nvSpPr>
          <p:cNvPr id="3" name="Text Placeholder 2">
            <a:extLst>
              <a:ext uri="{FF2B5EF4-FFF2-40B4-BE49-F238E27FC236}">
                <a16:creationId xmlns:a16="http://schemas.microsoft.com/office/drawing/2014/main" id="{52D77831-AEE0-21C7-6728-73A9383AE338}"/>
              </a:ext>
            </a:extLst>
          </p:cNvPr>
          <p:cNvSpPr>
            <a:spLocks noGrp="1"/>
          </p:cNvSpPr>
          <p:nvPr>
            <p:ph type="body" sz="quarter" idx="11"/>
          </p:nvPr>
        </p:nvSpPr>
        <p:spPr/>
        <p:txBody>
          <a:bodyPr/>
          <a:lstStyle/>
          <a:p>
            <a:r>
              <a:rPr lang="en-US"/>
              <a:t>Background</a:t>
            </a:r>
          </a:p>
        </p:txBody>
      </p:sp>
      <p:pic>
        <p:nvPicPr>
          <p:cNvPr id="5" name="Picture 4">
            <a:extLst>
              <a:ext uri="{FF2B5EF4-FFF2-40B4-BE49-F238E27FC236}">
                <a16:creationId xmlns:a16="http://schemas.microsoft.com/office/drawing/2014/main" id="{098A6195-1302-3E5E-FFC5-66EA70B5221D}"/>
              </a:ext>
            </a:extLst>
          </p:cNvPr>
          <p:cNvPicPr>
            <a:picLocks noChangeAspect="1"/>
          </p:cNvPicPr>
          <p:nvPr/>
        </p:nvPicPr>
        <p:blipFill>
          <a:blip r:embed="rId2"/>
          <a:stretch>
            <a:fillRect/>
          </a:stretch>
        </p:blipFill>
        <p:spPr>
          <a:xfrm>
            <a:off x="14413311" y="2619611"/>
            <a:ext cx="9701747" cy="4028165"/>
          </a:xfrm>
          <a:prstGeom prst="rect">
            <a:avLst/>
          </a:prstGeom>
        </p:spPr>
      </p:pic>
      <p:pic>
        <p:nvPicPr>
          <p:cNvPr id="7" name="Picture 6">
            <a:extLst>
              <a:ext uri="{FF2B5EF4-FFF2-40B4-BE49-F238E27FC236}">
                <a16:creationId xmlns:a16="http://schemas.microsoft.com/office/drawing/2014/main" id="{CDD93913-A473-B4B3-BF43-380A172DF8C9}"/>
              </a:ext>
            </a:extLst>
          </p:cNvPr>
          <p:cNvPicPr>
            <a:picLocks noChangeAspect="1"/>
          </p:cNvPicPr>
          <p:nvPr/>
        </p:nvPicPr>
        <p:blipFill>
          <a:blip r:embed="rId3"/>
          <a:stretch>
            <a:fillRect/>
          </a:stretch>
        </p:blipFill>
        <p:spPr>
          <a:xfrm>
            <a:off x="13814849" y="7171301"/>
            <a:ext cx="10013339" cy="3769984"/>
          </a:xfrm>
          <a:prstGeom prst="rect">
            <a:avLst/>
          </a:prstGeom>
        </p:spPr>
      </p:pic>
      <p:sp>
        <p:nvSpPr>
          <p:cNvPr id="8" name="TextBox 7">
            <a:extLst>
              <a:ext uri="{FF2B5EF4-FFF2-40B4-BE49-F238E27FC236}">
                <a16:creationId xmlns:a16="http://schemas.microsoft.com/office/drawing/2014/main" id="{088AAD1A-6638-7782-1200-DD5C4A28F6E0}"/>
              </a:ext>
            </a:extLst>
          </p:cNvPr>
          <p:cNvSpPr txBox="1"/>
          <p:nvPr/>
        </p:nvSpPr>
        <p:spPr>
          <a:xfrm>
            <a:off x="0" y="11751392"/>
            <a:ext cx="2438400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1400">
                <a:latin typeface="Arial" panose="020B0604020202020204" pitchFamily="34" charset="0"/>
                <a:cs typeface="Arial" panose="020B0604020202020204" pitchFamily="34" charset="0"/>
              </a:rPr>
              <a:t>[9] A. F. Ansari, L. Stella, C. Turkmen, X. Zhang, P. Mercado, H. Shen, O. </a:t>
            </a:r>
            <a:r>
              <a:rPr lang="en-US" sz="1400" err="1">
                <a:latin typeface="Arial" panose="020B0604020202020204" pitchFamily="34" charset="0"/>
                <a:cs typeface="Arial" panose="020B0604020202020204" pitchFamily="34" charset="0"/>
              </a:rPr>
              <a:t>Shchur</a:t>
            </a:r>
            <a:r>
              <a:rPr lang="en-US" sz="1400">
                <a:latin typeface="Arial" panose="020B0604020202020204" pitchFamily="34" charset="0"/>
                <a:cs typeface="Arial" panose="020B0604020202020204" pitchFamily="34" charset="0"/>
              </a:rPr>
              <a:t>, S. S. </a:t>
            </a:r>
            <a:r>
              <a:rPr lang="en-US" sz="1400" err="1">
                <a:latin typeface="Arial" panose="020B0604020202020204" pitchFamily="34" charset="0"/>
                <a:cs typeface="Arial" panose="020B0604020202020204" pitchFamily="34" charset="0"/>
              </a:rPr>
              <a:t>Rangapuram</a:t>
            </a:r>
            <a:r>
              <a:rPr lang="en-US" sz="1400">
                <a:latin typeface="Arial" panose="020B0604020202020204" pitchFamily="34" charset="0"/>
                <a:cs typeface="Arial" panose="020B0604020202020204" pitchFamily="34" charset="0"/>
              </a:rPr>
              <a:t>, S. P. Arango, S. Kapoor et al., “Chronos: Learning the language of time series,” </a:t>
            </a:r>
            <a:r>
              <a:rPr lang="en-US" sz="1400" err="1">
                <a:latin typeface="Arial" panose="020B0604020202020204" pitchFamily="34" charset="0"/>
                <a:cs typeface="Arial" panose="020B0604020202020204" pitchFamily="34" charset="0"/>
              </a:rPr>
              <a:t>arXiv</a:t>
            </a:r>
            <a:r>
              <a:rPr lang="en-US" sz="1400">
                <a:latin typeface="Arial" panose="020B0604020202020204" pitchFamily="34" charset="0"/>
                <a:cs typeface="Arial" panose="020B0604020202020204" pitchFamily="34" charset="0"/>
              </a:rPr>
              <a:t> preprint arXiv:2403.07815, 2024.</a:t>
            </a:r>
          </a:p>
          <a:p>
            <a:pPr algn="l"/>
            <a:r>
              <a:rPr lang="en-US" sz="1400">
                <a:latin typeface="Arial" panose="020B0604020202020204" pitchFamily="34" charset="0"/>
                <a:cs typeface="Arial" panose="020B0604020202020204" pitchFamily="34" charset="0"/>
              </a:rPr>
              <a:t>[10] A. F. Ansari, O. </a:t>
            </a:r>
            <a:r>
              <a:rPr lang="en-US" sz="1400" err="1">
                <a:latin typeface="Arial" panose="020B0604020202020204" pitchFamily="34" charset="0"/>
                <a:cs typeface="Arial" panose="020B0604020202020204" pitchFamily="34" charset="0"/>
              </a:rPr>
              <a:t>Shchur</a:t>
            </a:r>
            <a:r>
              <a:rPr lang="en-US" sz="1400">
                <a:latin typeface="Arial" panose="020B0604020202020204" pitchFamily="34" charset="0"/>
                <a:cs typeface="Arial" panose="020B0604020202020204" pitchFamily="34" charset="0"/>
              </a:rPr>
              <a:t>, J. K¨uken, A. Auer, B. Han, P. Mercado, S. S. </a:t>
            </a:r>
            <a:r>
              <a:rPr lang="en-US" sz="1400" err="1">
                <a:latin typeface="Arial" panose="020B0604020202020204" pitchFamily="34" charset="0"/>
                <a:cs typeface="Arial" panose="020B0604020202020204" pitchFamily="34" charset="0"/>
              </a:rPr>
              <a:t>Rangapuram</a:t>
            </a:r>
            <a:r>
              <a:rPr lang="en-US" sz="1400">
                <a:latin typeface="Arial" panose="020B0604020202020204" pitchFamily="34" charset="0"/>
                <a:cs typeface="Arial" panose="020B0604020202020204" pitchFamily="34" charset="0"/>
              </a:rPr>
              <a:t>, H. Shen, L. Stella, X. Zhang et al., “Chronos-2: From univariate to universal forecasting,” </a:t>
            </a:r>
            <a:r>
              <a:rPr lang="en-US" sz="1400" err="1">
                <a:latin typeface="Arial" panose="020B0604020202020204" pitchFamily="34" charset="0"/>
                <a:cs typeface="Arial" panose="020B0604020202020204" pitchFamily="34" charset="0"/>
              </a:rPr>
              <a:t>arXiv</a:t>
            </a:r>
            <a:r>
              <a:rPr lang="en-US" sz="1400">
                <a:latin typeface="Arial" panose="020B0604020202020204" pitchFamily="34" charset="0"/>
                <a:cs typeface="Arial" panose="020B0604020202020204" pitchFamily="34" charset="0"/>
              </a:rPr>
              <a:t> preprint arXiv:2510.15821,2025.</a:t>
            </a:r>
          </a:p>
        </p:txBody>
      </p:sp>
      <p:sp>
        <p:nvSpPr>
          <p:cNvPr id="9" name="TextBox 8">
            <a:extLst>
              <a:ext uri="{FF2B5EF4-FFF2-40B4-BE49-F238E27FC236}">
                <a16:creationId xmlns:a16="http://schemas.microsoft.com/office/drawing/2014/main" id="{0BC7D777-754E-C2AC-81DD-05CAB7374895}"/>
              </a:ext>
            </a:extLst>
          </p:cNvPr>
          <p:cNvSpPr txBox="1"/>
          <p:nvPr/>
        </p:nvSpPr>
        <p:spPr>
          <a:xfrm>
            <a:off x="21815612" y="6635834"/>
            <a:ext cx="174811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a:latin typeface="Arial" panose="020B0604020202020204" pitchFamily="34" charset="0"/>
                <a:cs typeface="Arial" panose="020B0604020202020204" pitchFamily="34" charset="0"/>
              </a:rPr>
              <a:t>Image: [10]</a:t>
            </a:r>
          </a:p>
        </p:txBody>
      </p:sp>
      <p:sp>
        <p:nvSpPr>
          <p:cNvPr id="10" name="TextBox 9">
            <a:extLst>
              <a:ext uri="{FF2B5EF4-FFF2-40B4-BE49-F238E27FC236}">
                <a16:creationId xmlns:a16="http://schemas.microsoft.com/office/drawing/2014/main" id="{3DB475FF-919C-C188-BE9B-F84060023ACC}"/>
              </a:ext>
            </a:extLst>
          </p:cNvPr>
          <p:cNvSpPr txBox="1"/>
          <p:nvPr/>
        </p:nvSpPr>
        <p:spPr>
          <a:xfrm>
            <a:off x="21815612" y="11015086"/>
            <a:ext cx="174811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a:latin typeface="Arial" panose="020B0604020202020204" pitchFamily="34" charset="0"/>
                <a:cs typeface="Arial" panose="020B0604020202020204" pitchFamily="34" charset="0"/>
              </a:rPr>
              <a:t>Image: [10]</a:t>
            </a:r>
          </a:p>
        </p:txBody>
      </p:sp>
    </p:spTree>
    <p:extLst>
      <p:ext uri="{BB962C8B-B14F-4D97-AF65-F5344CB8AC3E}">
        <p14:creationId xmlns:p14="http://schemas.microsoft.com/office/powerpoint/2010/main" val="224609865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F12840-F631-1CA0-448B-DD72223CFDD1}"/>
              </a:ext>
            </a:extLst>
          </p:cNvPr>
          <p:cNvSpPr>
            <a:spLocks noGrp="1"/>
          </p:cNvSpPr>
          <p:nvPr>
            <p:ph type="body" sz="quarter" idx="10"/>
          </p:nvPr>
        </p:nvSpPr>
        <p:spPr>
          <a:xfrm>
            <a:off x="1981200" y="2479920"/>
            <a:ext cx="21685624" cy="10004425"/>
          </a:xfrm>
        </p:spPr>
        <p:txBody>
          <a:bodyPr/>
          <a:lstStyle/>
          <a:p>
            <a:pPr marL="685800" indent="-685800">
              <a:buFont typeface="Wingdings" panose="05000000000000000000" pitchFamily="2" charset="2"/>
              <a:buChar char="Ø"/>
            </a:pPr>
            <a:r>
              <a:rPr lang="en-US"/>
              <a:t>Advanced manufacturing requires tight tolerances and exceptional accuracy for complex aerospace and defense parts.</a:t>
            </a:r>
          </a:p>
          <a:p>
            <a:pPr marL="685800" indent="-685800">
              <a:buFont typeface="Wingdings" panose="05000000000000000000" pitchFamily="2" charset="2"/>
              <a:buChar char="Ø"/>
            </a:pPr>
            <a:r>
              <a:rPr lang="en-US"/>
              <a:t>At the same time, manufacturing environments are data rich but label-poor especially for multi-channel process signals.</a:t>
            </a:r>
          </a:p>
          <a:p>
            <a:pPr marL="685800" indent="-685800">
              <a:buFont typeface="Wingdings" panose="05000000000000000000" pitchFamily="2" charset="2"/>
              <a:buChar char="Ø"/>
            </a:pPr>
            <a:r>
              <a:rPr lang="en-US"/>
              <a:t>Time series foundation models allow analysis of multivariate signals for downstream applications with limited retraining.</a:t>
            </a:r>
          </a:p>
          <a:p>
            <a:pPr marL="685800" indent="-685800">
              <a:buFont typeface="Wingdings" panose="05000000000000000000" pitchFamily="2" charset="2"/>
              <a:buChar char="Ø"/>
            </a:pPr>
            <a:endParaRPr lang="en-US"/>
          </a:p>
          <a:p>
            <a:pPr marL="685800" indent="-685800">
              <a:buFont typeface="Wingdings" panose="05000000000000000000" pitchFamily="2" charset="2"/>
              <a:buChar char="Ø"/>
            </a:pPr>
            <a:r>
              <a:rPr lang="en-US" b="1"/>
              <a:t>Solution:</a:t>
            </a:r>
            <a:r>
              <a:rPr lang="en-US"/>
              <a:t> We proposes </a:t>
            </a:r>
            <a:r>
              <a:rPr lang="en-US" b="1" err="1"/>
              <a:t>ChronosGD</a:t>
            </a:r>
            <a:r>
              <a:rPr lang="en-US"/>
              <a:t>, a retrieval-based framework for geometric deviation prediction that combines frozen Chronos-2 embeddings with similarity search over historical process windows.</a:t>
            </a:r>
          </a:p>
        </p:txBody>
      </p:sp>
      <p:sp>
        <p:nvSpPr>
          <p:cNvPr id="3" name="Text Placeholder 2">
            <a:extLst>
              <a:ext uri="{FF2B5EF4-FFF2-40B4-BE49-F238E27FC236}">
                <a16:creationId xmlns:a16="http://schemas.microsoft.com/office/drawing/2014/main" id="{B6516FB7-A791-4616-31FE-C0F6DCE97CAA}"/>
              </a:ext>
            </a:extLst>
          </p:cNvPr>
          <p:cNvSpPr>
            <a:spLocks noGrp="1"/>
          </p:cNvSpPr>
          <p:nvPr>
            <p:ph type="body" sz="quarter" idx="11"/>
          </p:nvPr>
        </p:nvSpPr>
        <p:spPr/>
        <p:txBody>
          <a:bodyPr/>
          <a:lstStyle/>
          <a:p>
            <a:r>
              <a:rPr lang="en-US"/>
              <a:t>Motivation</a:t>
            </a:r>
          </a:p>
        </p:txBody>
      </p:sp>
    </p:spTree>
    <p:extLst>
      <p:ext uri="{BB962C8B-B14F-4D97-AF65-F5344CB8AC3E}">
        <p14:creationId xmlns:p14="http://schemas.microsoft.com/office/powerpoint/2010/main" val="173687829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415347-99D2-683F-E54C-A824D6677822}"/>
              </a:ext>
            </a:extLst>
          </p:cNvPr>
          <p:cNvSpPr>
            <a:spLocks noGrp="1"/>
          </p:cNvSpPr>
          <p:nvPr>
            <p:ph type="body" sz="quarter" idx="11"/>
          </p:nvPr>
        </p:nvSpPr>
        <p:spPr/>
        <p:txBody>
          <a:bodyPr/>
          <a:lstStyle/>
          <a:p>
            <a:r>
              <a:rPr lang="en-US" err="1"/>
              <a:t>ChronosGD</a:t>
            </a:r>
            <a:r>
              <a:rPr lang="en-US"/>
              <a:t>: Model Overview</a:t>
            </a:r>
          </a:p>
        </p:txBody>
      </p:sp>
      <p:pic>
        <p:nvPicPr>
          <p:cNvPr id="5" name="Picture 4">
            <a:extLst>
              <a:ext uri="{FF2B5EF4-FFF2-40B4-BE49-F238E27FC236}">
                <a16:creationId xmlns:a16="http://schemas.microsoft.com/office/drawing/2014/main" id="{279A642C-1E82-72A9-329F-9324DA38834A}"/>
              </a:ext>
            </a:extLst>
          </p:cNvPr>
          <p:cNvPicPr>
            <a:picLocks noChangeAspect="1"/>
          </p:cNvPicPr>
          <p:nvPr/>
        </p:nvPicPr>
        <p:blipFill>
          <a:blip r:embed="rId2"/>
          <a:stretch>
            <a:fillRect/>
          </a:stretch>
        </p:blipFill>
        <p:spPr>
          <a:xfrm>
            <a:off x="895349" y="2878260"/>
            <a:ext cx="22058305" cy="7959480"/>
          </a:xfrm>
          <a:prstGeom prst="rect">
            <a:avLst/>
          </a:prstGeom>
        </p:spPr>
      </p:pic>
    </p:spTree>
    <p:extLst>
      <p:ext uri="{BB962C8B-B14F-4D97-AF65-F5344CB8AC3E}">
        <p14:creationId xmlns:p14="http://schemas.microsoft.com/office/powerpoint/2010/main" val="389873406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018BAC1C-CA9F-527A-4C71-412EEF8AF3CD}"/>
              </a:ext>
            </a:extLst>
          </p:cNvPr>
          <p:cNvSpPr/>
          <p:nvPr/>
        </p:nvSpPr>
        <p:spPr>
          <a:xfrm>
            <a:off x="13726731" y="1317360"/>
            <a:ext cx="8676069" cy="9560432"/>
          </a:xfrm>
          <a:prstGeom prst="rect">
            <a:avLst/>
          </a:prstGeom>
          <a:solidFill>
            <a:schemeClr val="bg1">
              <a:lumMod val="85000"/>
              <a:alpha val="30000"/>
            </a:schemeClr>
          </a:solidFill>
          <a:ln w="12700" cap="flat">
            <a:solidFill>
              <a:schemeClr val="bg1">
                <a:lumMod val="6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80" name="Rectangle 79">
            <a:extLst>
              <a:ext uri="{FF2B5EF4-FFF2-40B4-BE49-F238E27FC236}">
                <a16:creationId xmlns:a16="http://schemas.microsoft.com/office/drawing/2014/main" id="{0D2FDFA7-EF2D-9F30-B2E5-81579C292C6D}"/>
              </a:ext>
            </a:extLst>
          </p:cNvPr>
          <p:cNvSpPr/>
          <p:nvPr/>
        </p:nvSpPr>
        <p:spPr>
          <a:xfrm>
            <a:off x="1010984" y="1406764"/>
            <a:ext cx="12229626" cy="3054096"/>
          </a:xfrm>
          <a:prstGeom prst="rect">
            <a:avLst/>
          </a:prstGeom>
          <a:solidFill>
            <a:schemeClr val="bg1">
              <a:lumMod val="85000"/>
              <a:alpha val="30000"/>
            </a:schemeClr>
          </a:solidFill>
          <a:ln w="12700" cap="flat">
            <a:solidFill>
              <a:schemeClr val="bg1">
                <a:lumMod val="6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82" name="Rectangle 81">
            <a:extLst>
              <a:ext uri="{FF2B5EF4-FFF2-40B4-BE49-F238E27FC236}">
                <a16:creationId xmlns:a16="http://schemas.microsoft.com/office/drawing/2014/main" id="{636282D2-093F-57BA-8A00-D233288F32AC}"/>
              </a:ext>
            </a:extLst>
          </p:cNvPr>
          <p:cNvSpPr/>
          <p:nvPr/>
        </p:nvSpPr>
        <p:spPr>
          <a:xfrm>
            <a:off x="1006947" y="4882591"/>
            <a:ext cx="12229626" cy="5914217"/>
          </a:xfrm>
          <a:prstGeom prst="rect">
            <a:avLst/>
          </a:prstGeom>
          <a:solidFill>
            <a:schemeClr val="bg1">
              <a:lumMod val="85000"/>
              <a:alpha val="30000"/>
            </a:schemeClr>
          </a:solidFill>
          <a:ln w="12700" cap="flat">
            <a:solidFill>
              <a:schemeClr val="bg1">
                <a:lumMod val="6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3" name="Text Placeholder 2">
            <a:extLst>
              <a:ext uri="{FF2B5EF4-FFF2-40B4-BE49-F238E27FC236}">
                <a16:creationId xmlns:a16="http://schemas.microsoft.com/office/drawing/2014/main" id="{505F2312-E955-218A-4F64-3EED7A6414DA}"/>
              </a:ext>
            </a:extLst>
          </p:cNvPr>
          <p:cNvSpPr>
            <a:spLocks noGrp="1"/>
          </p:cNvSpPr>
          <p:nvPr>
            <p:ph type="body" sz="quarter" idx="11"/>
          </p:nvPr>
        </p:nvSpPr>
        <p:spPr/>
        <p:txBody>
          <a:bodyPr/>
          <a:lstStyle/>
          <a:p>
            <a:r>
              <a:rPr lang="en-US"/>
              <a:t>Model: Problem Formation</a:t>
            </a:r>
          </a:p>
        </p:txBody>
      </p:sp>
      <p:pic>
        <p:nvPicPr>
          <p:cNvPr id="4" name="Picture 3" descr="A metal object with a metal tip&#10;&#10;AI-generated content may be incorrect.">
            <a:extLst>
              <a:ext uri="{FF2B5EF4-FFF2-40B4-BE49-F238E27FC236}">
                <a16:creationId xmlns:a16="http://schemas.microsoft.com/office/drawing/2014/main" id="{55FDDC58-5395-61E5-2420-09E71F10B4A3}"/>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22931" b="76181" l="16869" r="86190">
                        <a14:foregroundMark x1="16869" y1="52321" x2="18776" y2="51877"/>
                        <a14:foregroundMark x1="61508" y1="59952" x2="65324" y2="62091"/>
                        <a14:foregroundMark x1="79830" y1="53573" x2="86190" y2="52967"/>
                        <a14:foregroundMark x1="83798" y1="42955" x2="60539" y2="39362"/>
                        <a14:foregroundMark x1="60236" y1="60597" x2="63265" y2="62091"/>
                        <a14:foregroundMark x1="23713" y1="45095" x2="53998" y2="43399"/>
                        <a14:foregroundMark x1="36947" y1="44005" x2="52726" y2="42955"/>
                        <a14:foregroundMark x1="79982" y1="62091" x2="80951" y2="62939"/>
                      </a14:backgroundRemoval>
                    </a14:imgEffect>
                    <a14:imgEffect>
                      <a14:sharpenSoften amount="20000"/>
                    </a14:imgEffect>
                    <a14:imgEffect>
                      <a14:brightnessContrast contrast="33000"/>
                    </a14:imgEffect>
                  </a14:imgLayer>
                </a14:imgProps>
              </a:ext>
              <a:ext uri="{28A0092B-C50C-407E-A947-70E740481C1C}">
                <a14:useLocalDpi xmlns:a14="http://schemas.microsoft.com/office/drawing/2010/main" val="0"/>
              </a:ext>
            </a:extLst>
          </a:blip>
          <a:srcRect l="11222" t="16324" r="9056" b="17126"/>
          <a:stretch/>
        </p:blipFill>
        <p:spPr>
          <a:xfrm rot="10800000">
            <a:off x="9634493" y="2998397"/>
            <a:ext cx="3261354" cy="2041892"/>
          </a:xfrm>
          <a:prstGeom prst="rect">
            <a:avLst/>
          </a:prstGeom>
          <a:noFill/>
          <a:ln w="19050">
            <a:noFill/>
          </a:ln>
          <a:effectLst>
            <a:outerShdw blurRad="50800" dist="38100" dir="2700000" algn="tl" rotWithShape="0">
              <a:prstClr val="black">
                <a:alpha val="40000"/>
              </a:prstClr>
            </a:outerShdw>
          </a:effectLst>
        </p:spPr>
      </p:pic>
      <p:pic>
        <p:nvPicPr>
          <p:cNvPr id="5" name="Picture 4" descr="A metal object with a metal tip&#10;&#10;AI-generated content may be incorrect.">
            <a:extLst>
              <a:ext uri="{FF2B5EF4-FFF2-40B4-BE49-F238E27FC236}">
                <a16:creationId xmlns:a16="http://schemas.microsoft.com/office/drawing/2014/main" id="{F7F335E1-F135-53D4-7974-8B4B039CCEC8}"/>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22931" b="76181" l="16869" r="86190">
                        <a14:foregroundMark x1="16869" y1="52321" x2="18776" y2="51877"/>
                        <a14:foregroundMark x1="61508" y1="59952" x2="65324" y2="62091"/>
                        <a14:foregroundMark x1="79830" y1="53573" x2="86190" y2="52967"/>
                        <a14:foregroundMark x1="83798" y1="42955" x2="60539" y2="39362"/>
                        <a14:foregroundMark x1="60236" y1="60597" x2="63265" y2="62091"/>
                        <a14:foregroundMark x1="23713" y1="45095" x2="53998" y2="43399"/>
                        <a14:foregroundMark x1="36947" y1="44005" x2="52726" y2="42955"/>
                        <a14:foregroundMark x1="79982" y1="62091" x2="80951" y2="62939"/>
                      </a14:backgroundRemoval>
                    </a14:imgEffect>
                    <a14:imgEffect>
                      <a14:sharpenSoften amount="20000"/>
                    </a14:imgEffect>
                    <a14:imgEffect>
                      <a14:brightnessContrast contrast="33000"/>
                    </a14:imgEffect>
                  </a14:imgLayer>
                </a14:imgProps>
              </a:ext>
              <a:ext uri="{28A0092B-C50C-407E-A947-70E740481C1C}">
                <a14:useLocalDpi xmlns:a14="http://schemas.microsoft.com/office/drawing/2010/main" val="0"/>
              </a:ext>
            </a:extLst>
          </a:blip>
          <a:srcRect l="11222" t="16324" r="9056" b="17126"/>
          <a:stretch/>
        </p:blipFill>
        <p:spPr>
          <a:xfrm rot="10800000">
            <a:off x="5177219" y="2975445"/>
            <a:ext cx="3261354" cy="2041892"/>
          </a:xfrm>
          <a:prstGeom prst="rect">
            <a:avLst/>
          </a:prstGeom>
          <a:noFill/>
          <a:ln w="19050">
            <a:noFill/>
          </a:ln>
          <a:effectLst>
            <a:outerShdw blurRad="50800" dist="38100" dir="2700000" algn="tl" rotWithShape="0">
              <a:prstClr val="black">
                <a:alpha val="40000"/>
              </a:prstClr>
            </a:outerShdw>
          </a:effectLst>
        </p:spPr>
      </p:pic>
      <p:pic>
        <p:nvPicPr>
          <p:cNvPr id="6" name="Picture 5" descr="A metal object with a metal tip&#10;&#10;AI-generated content may be incorrect.">
            <a:extLst>
              <a:ext uri="{FF2B5EF4-FFF2-40B4-BE49-F238E27FC236}">
                <a16:creationId xmlns:a16="http://schemas.microsoft.com/office/drawing/2014/main" id="{4FA24B06-D08B-3BA2-0287-7F16BCA7E2D9}"/>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22931" b="76181" l="16869" r="86190">
                        <a14:foregroundMark x1="16869" y1="52321" x2="18776" y2="51877"/>
                        <a14:foregroundMark x1="61508" y1="59952" x2="65324" y2="62091"/>
                        <a14:foregroundMark x1="79830" y1="53573" x2="86190" y2="52967"/>
                        <a14:foregroundMark x1="83798" y1="42955" x2="60539" y2="39362"/>
                        <a14:foregroundMark x1="60236" y1="60597" x2="63265" y2="62091"/>
                        <a14:foregroundMark x1="23713" y1="45095" x2="53998" y2="43399"/>
                        <a14:foregroundMark x1="36947" y1="44005" x2="52726" y2="42955"/>
                        <a14:foregroundMark x1="79982" y1="62091" x2="80951" y2="62939"/>
                      </a14:backgroundRemoval>
                    </a14:imgEffect>
                    <a14:imgEffect>
                      <a14:sharpenSoften amount="20000"/>
                    </a14:imgEffect>
                    <a14:imgEffect>
                      <a14:brightnessContrast contrast="33000"/>
                    </a14:imgEffect>
                  </a14:imgLayer>
                </a14:imgProps>
              </a:ext>
              <a:ext uri="{28A0092B-C50C-407E-A947-70E740481C1C}">
                <a14:useLocalDpi xmlns:a14="http://schemas.microsoft.com/office/drawing/2010/main" val="0"/>
              </a:ext>
            </a:extLst>
          </a:blip>
          <a:srcRect l="11222" t="16324" r="9056" b="17126"/>
          <a:stretch/>
        </p:blipFill>
        <p:spPr>
          <a:xfrm rot="10800000">
            <a:off x="1355537" y="2998397"/>
            <a:ext cx="3261354" cy="2041892"/>
          </a:xfrm>
          <a:prstGeom prst="rect">
            <a:avLst/>
          </a:prstGeom>
          <a:noFill/>
          <a:ln w="19050">
            <a:no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3CB539CF-8811-3199-645E-2F8278D47641}"/>
              </a:ext>
            </a:extLst>
          </p:cNvPr>
          <p:cNvSpPr txBox="1"/>
          <p:nvPr/>
        </p:nvSpPr>
        <p:spPr>
          <a:xfrm>
            <a:off x="8645616" y="3377463"/>
            <a:ext cx="743793"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a:t>
            </a:r>
          </a:p>
        </p:txBody>
      </p:sp>
      <p:sp>
        <p:nvSpPr>
          <p:cNvPr id="8" name="TextBox 7">
            <a:extLst>
              <a:ext uri="{FF2B5EF4-FFF2-40B4-BE49-F238E27FC236}">
                <a16:creationId xmlns:a16="http://schemas.microsoft.com/office/drawing/2014/main" id="{52AC1E9A-10B8-005D-F041-520D10C18EF7}"/>
              </a:ext>
            </a:extLst>
          </p:cNvPr>
          <p:cNvSpPr txBox="1"/>
          <p:nvPr/>
        </p:nvSpPr>
        <p:spPr>
          <a:xfrm>
            <a:off x="2061139" y="2409357"/>
            <a:ext cx="1333698"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Part 1</a:t>
            </a:r>
          </a:p>
        </p:txBody>
      </p:sp>
      <p:sp>
        <p:nvSpPr>
          <p:cNvPr id="10" name="TextBox 9">
            <a:extLst>
              <a:ext uri="{FF2B5EF4-FFF2-40B4-BE49-F238E27FC236}">
                <a16:creationId xmlns:a16="http://schemas.microsoft.com/office/drawing/2014/main" id="{0B309024-856A-BACC-10EB-7F442F16AE3B}"/>
              </a:ext>
            </a:extLst>
          </p:cNvPr>
          <p:cNvSpPr txBox="1"/>
          <p:nvPr/>
        </p:nvSpPr>
        <p:spPr>
          <a:xfrm>
            <a:off x="5493796" y="2387219"/>
            <a:ext cx="1333698"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Part 2</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98E9E0D-931E-FCD7-F57B-CEA98F3CB981}"/>
                  </a:ext>
                </a:extLst>
              </p:cNvPr>
              <p:cNvSpPr txBox="1"/>
              <p:nvPr/>
            </p:nvSpPr>
            <p:spPr>
              <a:xfrm>
                <a:off x="10498688" y="2312202"/>
                <a:ext cx="134094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Part </a:t>
                </a:r>
                <a14:m>
                  <m:oMath xmlns:m="http://schemas.openxmlformats.org/officeDocument/2006/math">
                    <m:r>
                      <a:rPr kumimoji="0" lang="en-US" sz="3600" b="0" i="1" u="none" strike="noStrike" cap="none" spc="0" normalizeH="0" baseline="0" dirty="0" smtClean="0">
                        <a:ln>
                          <a:noFill/>
                        </a:ln>
                        <a:solidFill>
                          <a:srgbClr val="000000"/>
                        </a:solidFill>
                        <a:effectLst/>
                        <a:uFillTx/>
                        <a:latin typeface="Cambria Math" panose="02040503050406030204" pitchFamily="18" charset="0"/>
                        <a:cs typeface="Arial" panose="020B0604020202020204" pitchFamily="34" charset="0"/>
                        <a:sym typeface="Helvetica Light"/>
                      </a:rPr>
                      <m:t>𝑝</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11" name="TextBox 10">
                <a:extLst>
                  <a:ext uri="{FF2B5EF4-FFF2-40B4-BE49-F238E27FC236}">
                    <a16:creationId xmlns:a16="http://schemas.microsoft.com/office/drawing/2014/main" id="{898E9E0D-931E-FCD7-F57B-CEA98F3CB981}"/>
                  </a:ext>
                </a:extLst>
              </p:cNvPr>
              <p:cNvSpPr txBox="1">
                <a:spLocks noRot="1" noChangeAspect="1" noMove="1" noResize="1" noEditPoints="1" noAdjustHandles="1" noChangeArrowheads="1" noChangeShapeType="1" noTextEdit="1"/>
              </p:cNvSpPr>
              <p:nvPr/>
            </p:nvSpPr>
            <p:spPr>
              <a:xfrm>
                <a:off x="10498688" y="2312202"/>
                <a:ext cx="1340945" cy="656590"/>
              </a:xfrm>
              <a:prstGeom prst="rect">
                <a:avLst/>
              </a:prstGeom>
              <a:blipFill>
                <a:blip r:embed="rId4"/>
                <a:stretch>
                  <a:fillRect l="-16364" t="-12963" b="-34259"/>
                </a:stretch>
              </a:blipFill>
              <a:ln w="12700" cap="flat">
                <a:noFill/>
                <a:miter lim="400000"/>
              </a:ln>
              <a:effectLst/>
            </p:spPr>
            <p:txBody>
              <a:bodyPr/>
              <a:lstStyle/>
              <a:p>
                <a:r>
                  <a:rPr lang="en-US">
                    <a:noFill/>
                  </a:rPr>
                  <a:t> </a:t>
                </a:r>
              </a:p>
            </p:txBody>
          </p:sp>
        </mc:Fallback>
      </mc:AlternateContent>
      <p:pic>
        <p:nvPicPr>
          <p:cNvPr id="20" name="Picture 19">
            <a:extLst>
              <a:ext uri="{FF2B5EF4-FFF2-40B4-BE49-F238E27FC236}">
                <a16:creationId xmlns:a16="http://schemas.microsoft.com/office/drawing/2014/main" id="{552AF587-3FCF-7B52-5688-3DAB4436D962}"/>
              </a:ext>
            </a:extLst>
          </p:cNvPr>
          <p:cNvPicPr>
            <a:picLocks noChangeAspect="1"/>
          </p:cNvPicPr>
          <p:nvPr/>
        </p:nvPicPr>
        <p:blipFill>
          <a:blip r:embed="rId5"/>
          <a:stretch/>
        </p:blipFill>
        <p:spPr>
          <a:xfrm>
            <a:off x="2588521" y="5162258"/>
            <a:ext cx="10893126" cy="4963849"/>
          </a:xfrm>
          <a:prstGeom prst="rect">
            <a:avLst/>
          </a:prstGeom>
        </p:spPr>
      </p:pic>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7FFC293F-EAE8-0652-9CD5-18160009CC00}"/>
                  </a:ext>
                </a:extLst>
              </p:cNvPr>
              <p:cNvSpPr txBox="1"/>
              <p:nvPr/>
            </p:nvSpPr>
            <p:spPr>
              <a:xfrm>
                <a:off x="938245" y="5307195"/>
                <a:ext cx="206739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Signal </a:t>
                </a:r>
                <a14:m>
                  <m:oMath xmlns:m="http://schemas.openxmlformats.org/officeDocument/2006/math">
                    <m:r>
                      <a:rPr kumimoji="0" lang="en-US" sz="3600" b="0" i="1" u="none" strike="noStrike" cap="none" spc="0" normalizeH="0" baseline="0" dirty="0" smtClean="0">
                        <a:ln>
                          <a:noFill/>
                        </a:ln>
                        <a:solidFill>
                          <a:srgbClr val="000000"/>
                        </a:solidFill>
                        <a:effectLst/>
                        <a:uFillTx/>
                        <a:latin typeface="Cambria Math" panose="02040503050406030204" pitchFamily="18" charset="0"/>
                        <a:sym typeface="Helvetica Light"/>
                      </a:rPr>
                      <m:t>1</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21" name="TextBox 20">
                <a:extLst>
                  <a:ext uri="{FF2B5EF4-FFF2-40B4-BE49-F238E27FC236}">
                    <a16:creationId xmlns:a16="http://schemas.microsoft.com/office/drawing/2014/main" id="{7FFC293F-EAE8-0652-9CD5-18160009CC00}"/>
                  </a:ext>
                </a:extLst>
              </p:cNvPr>
              <p:cNvSpPr txBox="1">
                <a:spLocks noRot="1" noChangeAspect="1" noMove="1" noResize="1" noEditPoints="1" noAdjustHandles="1" noChangeArrowheads="1" noChangeShapeType="1" noTextEdit="1"/>
              </p:cNvSpPr>
              <p:nvPr/>
            </p:nvSpPr>
            <p:spPr>
              <a:xfrm>
                <a:off x="938245" y="5307195"/>
                <a:ext cx="2067390" cy="656590"/>
              </a:xfrm>
              <a:prstGeom prst="rect">
                <a:avLst/>
              </a:prstGeom>
              <a:blipFill>
                <a:blip r:embed="rId6"/>
                <a:stretch>
                  <a:fillRect l="-3245" t="-14019" b="-34579"/>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4129C2C1-081A-5D63-A74E-0A09A9EF1FAC}"/>
                  </a:ext>
                </a:extLst>
              </p:cNvPr>
              <p:cNvSpPr txBox="1"/>
              <p:nvPr/>
            </p:nvSpPr>
            <p:spPr>
              <a:xfrm>
                <a:off x="938245" y="9309875"/>
                <a:ext cx="206739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Signal </a:t>
                </a:r>
                <a14:m>
                  <m:oMath xmlns:m="http://schemas.openxmlformats.org/officeDocument/2006/math">
                    <m:r>
                      <a:rPr kumimoji="0" lang="en-US" sz="3600" b="0" i="1" u="none" strike="noStrike" cap="none" spc="0" normalizeH="0" baseline="0" dirty="0" smtClean="0">
                        <a:ln>
                          <a:noFill/>
                        </a:ln>
                        <a:solidFill>
                          <a:srgbClr val="000000"/>
                        </a:solidFill>
                        <a:effectLst/>
                        <a:uFillTx/>
                        <a:latin typeface="Cambria Math" panose="02040503050406030204" pitchFamily="18" charset="0"/>
                        <a:sym typeface="Helvetica Light"/>
                      </a:rPr>
                      <m:t>𝑠</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22" name="TextBox 21">
                <a:extLst>
                  <a:ext uri="{FF2B5EF4-FFF2-40B4-BE49-F238E27FC236}">
                    <a16:creationId xmlns:a16="http://schemas.microsoft.com/office/drawing/2014/main" id="{4129C2C1-081A-5D63-A74E-0A09A9EF1FAC}"/>
                  </a:ext>
                </a:extLst>
              </p:cNvPr>
              <p:cNvSpPr txBox="1">
                <a:spLocks noRot="1" noChangeAspect="1" noMove="1" noResize="1" noEditPoints="1" noAdjustHandles="1" noChangeArrowheads="1" noChangeShapeType="1" noTextEdit="1"/>
              </p:cNvSpPr>
              <p:nvPr/>
            </p:nvSpPr>
            <p:spPr>
              <a:xfrm>
                <a:off x="938245" y="9309875"/>
                <a:ext cx="2067390" cy="656590"/>
              </a:xfrm>
              <a:prstGeom prst="rect">
                <a:avLst/>
              </a:prstGeom>
              <a:blipFill>
                <a:blip r:embed="rId7"/>
                <a:stretch>
                  <a:fillRect l="-2655" t="-12963" b="-34259"/>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752776DE-706D-ABF7-2BDF-FD6FDFC1EE1C}"/>
                  </a:ext>
                </a:extLst>
              </p:cNvPr>
              <p:cNvSpPr txBox="1"/>
              <p:nvPr/>
            </p:nvSpPr>
            <p:spPr>
              <a:xfrm>
                <a:off x="938245" y="6321993"/>
                <a:ext cx="206739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Signal </a:t>
                </a:r>
                <a14:m>
                  <m:oMath xmlns:m="http://schemas.openxmlformats.org/officeDocument/2006/math">
                    <m:r>
                      <a:rPr kumimoji="0" lang="en-US" sz="3600" b="0" i="1" u="none" strike="noStrike" cap="none" spc="0" normalizeH="0" baseline="0" smtClean="0">
                        <a:ln>
                          <a:noFill/>
                        </a:ln>
                        <a:solidFill>
                          <a:srgbClr val="000000"/>
                        </a:solidFill>
                        <a:effectLst/>
                        <a:uFillTx/>
                        <a:latin typeface="Cambria Math" panose="02040503050406030204" pitchFamily="18" charset="0"/>
                        <a:cs typeface="Arial" panose="020B0604020202020204" pitchFamily="34" charset="0"/>
                        <a:sym typeface="Helvetica Light"/>
                      </a:rPr>
                      <m:t>2</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23" name="TextBox 22">
                <a:extLst>
                  <a:ext uri="{FF2B5EF4-FFF2-40B4-BE49-F238E27FC236}">
                    <a16:creationId xmlns:a16="http://schemas.microsoft.com/office/drawing/2014/main" id="{752776DE-706D-ABF7-2BDF-FD6FDFC1EE1C}"/>
                  </a:ext>
                </a:extLst>
              </p:cNvPr>
              <p:cNvSpPr txBox="1">
                <a:spLocks noRot="1" noChangeAspect="1" noMove="1" noResize="1" noEditPoints="1" noAdjustHandles="1" noChangeArrowheads="1" noChangeShapeType="1" noTextEdit="1"/>
              </p:cNvSpPr>
              <p:nvPr/>
            </p:nvSpPr>
            <p:spPr>
              <a:xfrm>
                <a:off x="938245" y="6321993"/>
                <a:ext cx="2067390" cy="656590"/>
              </a:xfrm>
              <a:prstGeom prst="rect">
                <a:avLst/>
              </a:prstGeom>
              <a:blipFill>
                <a:blip r:embed="rId8"/>
                <a:stretch>
                  <a:fillRect l="-3245" t="-12963" b="-33333"/>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413AC00-4AD4-5211-7B87-6952BFD237A0}"/>
                  </a:ext>
                </a:extLst>
              </p:cNvPr>
              <p:cNvSpPr txBox="1"/>
              <p:nvPr/>
            </p:nvSpPr>
            <p:spPr>
              <a:xfrm>
                <a:off x="938245" y="7315888"/>
                <a:ext cx="206739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Signal </a:t>
                </a:r>
                <a14:m>
                  <m:oMath xmlns:m="http://schemas.openxmlformats.org/officeDocument/2006/math">
                    <m:r>
                      <a:rPr lang="en-US" sz="3600" b="0" i="1" smtClean="0">
                        <a:latin typeface="Cambria Math" panose="02040503050406030204" pitchFamily="18" charset="0"/>
                        <a:cs typeface="Arial" panose="020B0604020202020204" pitchFamily="34" charset="0"/>
                      </a:rPr>
                      <m:t>3</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24" name="TextBox 23">
                <a:extLst>
                  <a:ext uri="{FF2B5EF4-FFF2-40B4-BE49-F238E27FC236}">
                    <a16:creationId xmlns:a16="http://schemas.microsoft.com/office/drawing/2014/main" id="{9413AC00-4AD4-5211-7B87-6952BFD237A0}"/>
                  </a:ext>
                </a:extLst>
              </p:cNvPr>
              <p:cNvSpPr txBox="1">
                <a:spLocks noRot="1" noChangeAspect="1" noMove="1" noResize="1" noEditPoints="1" noAdjustHandles="1" noChangeArrowheads="1" noChangeShapeType="1" noTextEdit="1"/>
              </p:cNvSpPr>
              <p:nvPr/>
            </p:nvSpPr>
            <p:spPr>
              <a:xfrm>
                <a:off x="938245" y="7315888"/>
                <a:ext cx="2067390" cy="656590"/>
              </a:xfrm>
              <a:prstGeom prst="rect">
                <a:avLst/>
              </a:prstGeom>
              <a:blipFill>
                <a:blip r:embed="rId9"/>
                <a:stretch>
                  <a:fillRect l="-3245" t="-12963" b="-33333"/>
                </a:stretch>
              </a:blipFill>
              <a:ln w="12700" cap="flat">
                <a:noFill/>
                <a:miter lim="400000"/>
              </a:ln>
              <a:effectLst/>
            </p:spPr>
            <p:txBody>
              <a:bodyPr/>
              <a:lstStyle/>
              <a:p>
                <a:r>
                  <a:rPr lang="en-US">
                    <a:noFill/>
                  </a:rPr>
                  <a:t> </a:t>
                </a:r>
              </a:p>
            </p:txBody>
          </p:sp>
        </mc:Fallback>
      </mc:AlternateContent>
      <p:sp>
        <p:nvSpPr>
          <p:cNvPr id="25" name="TextBox 24">
            <a:extLst>
              <a:ext uri="{FF2B5EF4-FFF2-40B4-BE49-F238E27FC236}">
                <a16:creationId xmlns:a16="http://schemas.microsoft.com/office/drawing/2014/main" id="{8D244400-F8D2-D7D5-2428-0AACA9A41E9A}"/>
              </a:ext>
            </a:extLst>
          </p:cNvPr>
          <p:cNvSpPr txBox="1"/>
          <p:nvPr/>
        </p:nvSpPr>
        <p:spPr>
          <a:xfrm>
            <a:off x="1490497" y="8220072"/>
            <a:ext cx="1331924"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a:t>
            </a:r>
          </a:p>
        </p:txBody>
      </p:sp>
      <p:pic>
        <p:nvPicPr>
          <p:cNvPr id="44" name="Picture 43" descr="A metal object with a metal tip&#10;&#10;AI-generated content may be incorrect.">
            <a:extLst>
              <a:ext uri="{FF2B5EF4-FFF2-40B4-BE49-F238E27FC236}">
                <a16:creationId xmlns:a16="http://schemas.microsoft.com/office/drawing/2014/main" id="{B56744B5-7135-F4DD-8A3D-99AF9EF66C2D}"/>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22931" b="76181" l="16869" r="86190">
                        <a14:foregroundMark x1="16869" y1="52321" x2="18776" y2="51877"/>
                        <a14:foregroundMark x1="61508" y1="59952" x2="65324" y2="62091"/>
                        <a14:foregroundMark x1="79830" y1="53573" x2="86190" y2="52967"/>
                        <a14:foregroundMark x1="83798" y1="42955" x2="60539" y2="39362"/>
                        <a14:foregroundMark x1="60236" y1="60597" x2="63265" y2="62091"/>
                        <a14:foregroundMark x1="23713" y1="45095" x2="53998" y2="43399"/>
                        <a14:foregroundMark x1="36947" y1="44005" x2="52726" y2="42955"/>
                        <a14:foregroundMark x1="79982" y1="62091" x2="80951" y2="62939"/>
                      </a14:backgroundRemoval>
                    </a14:imgEffect>
                    <a14:imgEffect>
                      <a14:sharpenSoften amount="20000"/>
                    </a14:imgEffect>
                    <a14:imgEffect>
                      <a14:brightnessContrast contrast="33000"/>
                    </a14:imgEffect>
                  </a14:imgLayer>
                </a14:imgProps>
              </a:ext>
              <a:ext uri="{28A0092B-C50C-407E-A947-70E740481C1C}">
                <a14:useLocalDpi xmlns:a14="http://schemas.microsoft.com/office/drawing/2010/main" val="0"/>
              </a:ext>
            </a:extLst>
          </a:blip>
          <a:srcRect l="12562" t="36333" r="30121" b="35743"/>
          <a:stretch>
            <a:fillRect/>
          </a:stretch>
        </p:blipFill>
        <p:spPr>
          <a:xfrm rot="5400000">
            <a:off x="11627102" y="4416570"/>
            <a:ext cx="8468853" cy="3094429"/>
          </a:xfrm>
          <a:prstGeom prst="rect">
            <a:avLst/>
          </a:prstGeom>
          <a:noFill/>
          <a:ln w="19050">
            <a:noFill/>
          </a:ln>
          <a:effectLst>
            <a:outerShdw blurRad="50800" dist="38100" dir="2700000" algn="tl" rotWithShape="0">
              <a:prstClr val="black">
                <a:alpha val="40000"/>
              </a:prstClr>
            </a:outerShdw>
          </a:effectLst>
        </p:spPr>
      </p:pic>
      <p:sp>
        <p:nvSpPr>
          <p:cNvPr id="47" name="Oval 46">
            <a:extLst>
              <a:ext uri="{FF2B5EF4-FFF2-40B4-BE49-F238E27FC236}">
                <a16:creationId xmlns:a16="http://schemas.microsoft.com/office/drawing/2014/main" id="{AFF80085-37E4-79CD-F396-1832636349CA}"/>
              </a:ext>
            </a:extLst>
          </p:cNvPr>
          <p:cNvSpPr/>
          <p:nvPr/>
        </p:nvSpPr>
        <p:spPr>
          <a:xfrm flipH="1" flipV="1">
            <a:off x="15406488" y="2785960"/>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49" name="Oval 48">
            <a:extLst>
              <a:ext uri="{FF2B5EF4-FFF2-40B4-BE49-F238E27FC236}">
                <a16:creationId xmlns:a16="http://schemas.microsoft.com/office/drawing/2014/main" id="{A14B622B-0129-778E-E3C7-BA872C499E58}"/>
              </a:ext>
            </a:extLst>
          </p:cNvPr>
          <p:cNvSpPr/>
          <p:nvPr/>
        </p:nvSpPr>
        <p:spPr>
          <a:xfrm flipH="1" flipV="1">
            <a:off x="15784816" y="3195785"/>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50" name="Oval 49">
            <a:extLst>
              <a:ext uri="{FF2B5EF4-FFF2-40B4-BE49-F238E27FC236}">
                <a16:creationId xmlns:a16="http://schemas.microsoft.com/office/drawing/2014/main" id="{63FDC54E-FEDF-23AB-5F0E-00E5E7249435}"/>
              </a:ext>
            </a:extLst>
          </p:cNvPr>
          <p:cNvSpPr/>
          <p:nvPr/>
        </p:nvSpPr>
        <p:spPr>
          <a:xfrm flipH="1" flipV="1">
            <a:off x="16194348" y="3687488"/>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EE167499-27C6-69A4-A3DF-7351B12346CB}"/>
                  </a:ext>
                </a:extLst>
              </p:cNvPr>
              <p:cNvSpPr txBox="1"/>
              <p:nvPr/>
            </p:nvSpPr>
            <p:spPr>
              <a:xfrm>
                <a:off x="16876006" y="1274148"/>
                <a:ext cx="2420351" cy="921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14:m>
                  <m:oMath xmlns:m="http://schemas.openxmlformats.org/officeDocument/2006/math">
                    <m:r>
                      <a:rPr lang="en-US" i="1" dirty="0" smtClean="0">
                        <a:latin typeface="Cambria Math" panose="02040503050406030204" pitchFamily="18" charset="0"/>
                      </a:rPr>
                      <m:t>𝑡</m:t>
                    </m:r>
                  </m:oMath>
                </a14:m>
                <a:r>
                  <a:rPr lang="en-US"/>
                  <a:t> </a:t>
                </a:r>
                <a14:m>
                  <m:oMath xmlns:m="http://schemas.openxmlformats.org/officeDocument/2006/math">
                    <m:r>
                      <a:rPr lang="en-US"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𝒯</m:t>
                        </m:r>
                      </m:e>
                      <m:sub>
                        <m:r>
                          <a:rPr lang="en-US" b="0" i="1" dirty="0" smtClean="0">
                            <a:latin typeface="Cambria Math" panose="02040503050406030204" pitchFamily="18" charset="0"/>
                          </a:rPr>
                          <m:t>𝑝</m:t>
                        </m:r>
                      </m:sub>
                    </m:sSub>
                  </m:oMath>
                </a14:m>
                <a:endParaRPr lang="en-US"/>
              </a:p>
            </p:txBody>
          </p:sp>
        </mc:Choice>
        <mc:Fallback xmlns="">
          <p:sp>
            <p:nvSpPr>
              <p:cNvPr id="52" name="TextBox 51">
                <a:extLst>
                  <a:ext uri="{FF2B5EF4-FFF2-40B4-BE49-F238E27FC236}">
                    <a16:creationId xmlns:a16="http://schemas.microsoft.com/office/drawing/2014/main" id="{EE167499-27C6-69A4-A3DF-7351B12346CB}"/>
                  </a:ext>
                </a:extLst>
              </p:cNvPr>
              <p:cNvSpPr txBox="1">
                <a:spLocks noRot="1" noChangeAspect="1" noMove="1" noResize="1" noEditPoints="1" noAdjustHandles="1" noChangeArrowheads="1" noChangeShapeType="1" noTextEdit="1"/>
              </p:cNvSpPr>
              <p:nvPr/>
            </p:nvSpPr>
            <p:spPr>
              <a:xfrm>
                <a:off x="16876006" y="1274148"/>
                <a:ext cx="2420351" cy="921150"/>
              </a:xfrm>
              <a:prstGeom prst="rect">
                <a:avLst/>
              </a:prstGeom>
              <a:blipFill>
                <a:blip r:embed="rId12"/>
                <a:stretch>
                  <a:fillRect/>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E6F8E35D-6053-69CB-1641-C44031288A6B}"/>
                  </a:ext>
                </a:extLst>
              </p:cNvPr>
              <p:cNvSpPr txBox="1"/>
              <p:nvPr/>
            </p:nvSpPr>
            <p:spPr>
              <a:xfrm>
                <a:off x="17437675" y="2068362"/>
                <a:ext cx="3717364"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Inspection point</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a:t>
                </a:r>
                <a14:m>
                  <m:oMath xmlns:m="http://schemas.openxmlformats.org/officeDocument/2006/math">
                    <m:r>
                      <a:rPr lang="en-US" sz="3600" b="0" i="0" smtClean="0">
                        <a:latin typeface="Cambria Math" panose="02040503050406030204" pitchFamily="18" charset="0"/>
                        <a:cs typeface="Arial" panose="020B0604020202020204" pitchFamily="34" charset="0"/>
                      </a:rPr>
                      <m:t>1</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2" name="TextBox 1">
                <a:extLst>
                  <a:ext uri="{FF2B5EF4-FFF2-40B4-BE49-F238E27FC236}">
                    <a16:creationId xmlns:a16="http://schemas.microsoft.com/office/drawing/2014/main" id="{E6F8E35D-6053-69CB-1641-C44031288A6B}"/>
                  </a:ext>
                </a:extLst>
              </p:cNvPr>
              <p:cNvSpPr txBox="1">
                <a:spLocks noRot="1" noChangeAspect="1" noMove="1" noResize="1" noEditPoints="1" noAdjustHandles="1" noChangeArrowheads="1" noChangeShapeType="1" noTextEdit="1"/>
              </p:cNvSpPr>
              <p:nvPr/>
            </p:nvSpPr>
            <p:spPr>
              <a:xfrm>
                <a:off x="17437675" y="2068362"/>
                <a:ext cx="3717364" cy="656590"/>
              </a:xfrm>
              <a:prstGeom prst="rect">
                <a:avLst/>
              </a:prstGeom>
              <a:blipFill>
                <a:blip r:embed="rId13"/>
                <a:stretch>
                  <a:fillRect l="-5747" t="-12963" b="-34259"/>
                </a:stretch>
              </a:blipFill>
              <a:ln w="12700" cap="flat">
                <a:noFill/>
                <a:miter lim="400000"/>
              </a:ln>
              <a:effectLst/>
            </p:spPr>
            <p:txBody>
              <a:bodyPr/>
              <a:lstStyle/>
              <a:p>
                <a:r>
                  <a:rPr lang="en-US">
                    <a:noFill/>
                  </a:rPr>
                  <a:t> </a:t>
                </a:r>
              </a:p>
            </p:txBody>
          </p:sp>
        </mc:Fallback>
      </mc:AlternateContent>
      <p:sp>
        <p:nvSpPr>
          <p:cNvPr id="12" name="Oval 11">
            <a:extLst>
              <a:ext uri="{FF2B5EF4-FFF2-40B4-BE49-F238E27FC236}">
                <a16:creationId xmlns:a16="http://schemas.microsoft.com/office/drawing/2014/main" id="{8DE5D58F-6273-B64D-2010-B6B1E06A9D98}"/>
              </a:ext>
            </a:extLst>
          </p:cNvPr>
          <p:cNvSpPr/>
          <p:nvPr/>
        </p:nvSpPr>
        <p:spPr>
          <a:xfrm flipH="1" flipV="1">
            <a:off x="16261701" y="4774671"/>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7" name="Oval 16">
            <a:extLst>
              <a:ext uri="{FF2B5EF4-FFF2-40B4-BE49-F238E27FC236}">
                <a16:creationId xmlns:a16="http://schemas.microsoft.com/office/drawing/2014/main" id="{0B5AA534-E0AA-5F1C-D41E-91624F9E1B1D}"/>
              </a:ext>
            </a:extLst>
          </p:cNvPr>
          <p:cNvSpPr/>
          <p:nvPr/>
        </p:nvSpPr>
        <p:spPr>
          <a:xfrm flipH="1" flipV="1">
            <a:off x="15746525" y="4423386"/>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8" name="Oval 27">
            <a:extLst>
              <a:ext uri="{FF2B5EF4-FFF2-40B4-BE49-F238E27FC236}">
                <a16:creationId xmlns:a16="http://schemas.microsoft.com/office/drawing/2014/main" id="{D7006EBE-CB9D-31C2-199D-A176155A62E3}"/>
              </a:ext>
            </a:extLst>
          </p:cNvPr>
          <p:cNvSpPr/>
          <p:nvPr/>
        </p:nvSpPr>
        <p:spPr>
          <a:xfrm flipH="1" flipV="1">
            <a:off x="15291485" y="4061604"/>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30" name="TextBox 29">
            <a:extLst>
              <a:ext uri="{FF2B5EF4-FFF2-40B4-BE49-F238E27FC236}">
                <a16:creationId xmlns:a16="http://schemas.microsoft.com/office/drawing/2014/main" id="{8089A3DF-BBE7-CB84-EF68-24B28D2C28DA}"/>
              </a:ext>
            </a:extLst>
          </p:cNvPr>
          <p:cNvSpPr txBox="1"/>
          <p:nvPr/>
        </p:nvSpPr>
        <p:spPr>
          <a:xfrm>
            <a:off x="15469216" y="6407046"/>
            <a:ext cx="743793"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a:ln>
                  <a:noFill/>
                </a:ln>
                <a:solidFill>
                  <a:srgbClr val="FF0000"/>
                </a:solidFill>
                <a:effectLst/>
                <a:uFillTx/>
                <a:latin typeface="Arial" panose="020B0604020202020204" pitchFamily="34" charset="0"/>
                <a:cs typeface="Arial" panose="020B0604020202020204" pitchFamily="34" charset="0"/>
                <a:sym typeface="Helvetica Light"/>
              </a:rPr>
              <a:t>…</a:t>
            </a:r>
          </a:p>
        </p:txBody>
      </p:sp>
      <p:sp>
        <p:nvSpPr>
          <p:cNvPr id="36" name="Oval 35">
            <a:extLst>
              <a:ext uri="{FF2B5EF4-FFF2-40B4-BE49-F238E27FC236}">
                <a16:creationId xmlns:a16="http://schemas.microsoft.com/office/drawing/2014/main" id="{19FF6C3A-1EB0-BFAF-5D6E-EFE8BC499A4E}"/>
              </a:ext>
            </a:extLst>
          </p:cNvPr>
          <p:cNvSpPr/>
          <p:nvPr/>
        </p:nvSpPr>
        <p:spPr>
          <a:xfrm flipH="1" flipV="1">
            <a:off x="16184989" y="6203875"/>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40" name="Oval 39">
            <a:extLst>
              <a:ext uri="{FF2B5EF4-FFF2-40B4-BE49-F238E27FC236}">
                <a16:creationId xmlns:a16="http://schemas.microsoft.com/office/drawing/2014/main" id="{24FE99E6-4AE4-CA28-D0E9-66D0EC7F683A}"/>
              </a:ext>
            </a:extLst>
          </p:cNvPr>
          <p:cNvSpPr/>
          <p:nvPr/>
        </p:nvSpPr>
        <p:spPr>
          <a:xfrm flipH="1" flipV="1">
            <a:off x="15669813" y="5852590"/>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42" name="Oval 41">
            <a:extLst>
              <a:ext uri="{FF2B5EF4-FFF2-40B4-BE49-F238E27FC236}">
                <a16:creationId xmlns:a16="http://schemas.microsoft.com/office/drawing/2014/main" id="{F94EBC61-A376-FB8C-D83E-F0BB5D903561}"/>
              </a:ext>
            </a:extLst>
          </p:cNvPr>
          <p:cNvSpPr/>
          <p:nvPr/>
        </p:nvSpPr>
        <p:spPr>
          <a:xfrm flipH="1" flipV="1">
            <a:off x="15214773" y="5490808"/>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46" name="Oval 45">
            <a:extLst>
              <a:ext uri="{FF2B5EF4-FFF2-40B4-BE49-F238E27FC236}">
                <a16:creationId xmlns:a16="http://schemas.microsoft.com/office/drawing/2014/main" id="{23B50632-2C20-2F39-66AC-710507CA3134}"/>
              </a:ext>
            </a:extLst>
          </p:cNvPr>
          <p:cNvSpPr/>
          <p:nvPr/>
        </p:nvSpPr>
        <p:spPr>
          <a:xfrm flipH="1" flipV="1">
            <a:off x="16069986" y="7887548"/>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51" name="Oval 50">
            <a:extLst>
              <a:ext uri="{FF2B5EF4-FFF2-40B4-BE49-F238E27FC236}">
                <a16:creationId xmlns:a16="http://schemas.microsoft.com/office/drawing/2014/main" id="{1DE5AB6B-FEDD-CAC7-C3DF-FE544971B146}"/>
              </a:ext>
            </a:extLst>
          </p:cNvPr>
          <p:cNvSpPr/>
          <p:nvPr/>
        </p:nvSpPr>
        <p:spPr>
          <a:xfrm flipH="1" flipV="1">
            <a:off x="15554810" y="7536263"/>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54" name="Oval 53">
            <a:extLst>
              <a:ext uri="{FF2B5EF4-FFF2-40B4-BE49-F238E27FC236}">
                <a16:creationId xmlns:a16="http://schemas.microsoft.com/office/drawing/2014/main" id="{871BABE2-B089-D7A1-71F9-AA0ED6F40482}"/>
              </a:ext>
            </a:extLst>
          </p:cNvPr>
          <p:cNvSpPr/>
          <p:nvPr/>
        </p:nvSpPr>
        <p:spPr>
          <a:xfrm flipH="1" flipV="1">
            <a:off x="15099770" y="7174481"/>
            <a:ext cx="230006" cy="230006"/>
          </a:xfrm>
          <a:prstGeom prst="ellipse">
            <a:avLst/>
          </a:prstGeom>
          <a:solidFill>
            <a:srgbClr val="FF0000"/>
          </a:solidFill>
          <a:ln w="12700" cap="flat">
            <a:solidFill>
              <a:srgbClr val="FF00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D79CFA26-2586-67A7-D8BC-0C260C04C5F6}"/>
                  </a:ext>
                </a:extLst>
              </p:cNvPr>
              <p:cNvSpPr txBox="1"/>
              <p:nvPr/>
            </p:nvSpPr>
            <p:spPr>
              <a:xfrm>
                <a:off x="17437676" y="3023797"/>
                <a:ext cx="3717363"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Inspection point</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a:t>
                </a:r>
                <a14:m>
                  <m:oMath xmlns:m="http://schemas.openxmlformats.org/officeDocument/2006/math">
                    <m:r>
                      <a:rPr lang="en-US" sz="3600" b="0" i="0" smtClean="0">
                        <a:latin typeface="Cambria Math" panose="02040503050406030204" pitchFamily="18" charset="0"/>
                        <a:cs typeface="Arial" panose="020B0604020202020204" pitchFamily="34" charset="0"/>
                      </a:rPr>
                      <m:t>2</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56" name="TextBox 55">
                <a:extLst>
                  <a:ext uri="{FF2B5EF4-FFF2-40B4-BE49-F238E27FC236}">
                    <a16:creationId xmlns:a16="http://schemas.microsoft.com/office/drawing/2014/main" id="{D79CFA26-2586-67A7-D8BC-0C260C04C5F6}"/>
                  </a:ext>
                </a:extLst>
              </p:cNvPr>
              <p:cNvSpPr txBox="1">
                <a:spLocks noRot="1" noChangeAspect="1" noMove="1" noResize="1" noEditPoints="1" noAdjustHandles="1" noChangeArrowheads="1" noChangeShapeType="1" noTextEdit="1"/>
              </p:cNvSpPr>
              <p:nvPr/>
            </p:nvSpPr>
            <p:spPr>
              <a:xfrm>
                <a:off x="17437676" y="3023797"/>
                <a:ext cx="3717363" cy="656590"/>
              </a:xfrm>
              <a:prstGeom prst="rect">
                <a:avLst/>
              </a:prstGeom>
              <a:blipFill>
                <a:blip r:embed="rId14"/>
                <a:stretch>
                  <a:fillRect l="-5747" t="-12963" b="-33333"/>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DC6CCB9D-388D-CB3A-CE30-7E53B3BB934E}"/>
                  </a:ext>
                </a:extLst>
              </p:cNvPr>
              <p:cNvSpPr txBox="1"/>
              <p:nvPr/>
            </p:nvSpPr>
            <p:spPr>
              <a:xfrm>
                <a:off x="17437676" y="4083106"/>
                <a:ext cx="3717363"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Inspection point</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a:t>
                </a:r>
                <a14:m>
                  <m:oMath xmlns:m="http://schemas.openxmlformats.org/officeDocument/2006/math">
                    <m:r>
                      <a:rPr lang="en-US" sz="3600" b="0" i="0" smtClean="0">
                        <a:latin typeface="Cambria Math" panose="02040503050406030204" pitchFamily="18" charset="0"/>
                        <a:cs typeface="Arial" panose="020B0604020202020204" pitchFamily="34" charset="0"/>
                      </a:rPr>
                      <m:t>3</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58" name="TextBox 57">
                <a:extLst>
                  <a:ext uri="{FF2B5EF4-FFF2-40B4-BE49-F238E27FC236}">
                    <a16:creationId xmlns:a16="http://schemas.microsoft.com/office/drawing/2014/main" id="{DC6CCB9D-388D-CB3A-CE30-7E53B3BB934E}"/>
                  </a:ext>
                </a:extLst>
              </p:cNvPr>
              <p:cNvSpPr txBox="1">
                <a:spLocks noRot="1" noChangeAspect="1" noMove="1" noResize="1" noEditPoints="1" noAdjustHandles="1" noChangeArrowheads="1" noChangeShapeType="1" noTextEdit="1"/>
              </p:cNvSpPr>
              <p:nvPr/>
            </p:nvSpPr>
            <p:spPr>
              <a:xfrm>
                <a:off x="17437676" y="4083106"/>
                <a:ext cx="3717363" cy="656590"/>
              </a:xfrm>
              <a:prstGeom prst="rect">
                <a:avLst/>
              </a:prstGeom>
              <a:blipFill>
                <a:blip r:embed="rId15"/>
                <a:stretch>
                  <a:fillRect l="-5747" t="-12963" b="-33333"/>
                </a:stretch>
              </a:blipFill>
              <a:ln w="12700" cap="flat">
                <a:noFill/>
                <a:miter lim="400000"/>
              </a:ln>
              <a:effectLst/>
            </p:spPr>
            <p:txBody>
              <a:bodyPr/>
              <a:lstStyle/>
              <a:p>
                <a:r>
                  <a:rPr lang="en-US">
                    <a:noFill/>
                  </a:rPr>
                  <a:t> </a:t>
                </a:r>
              </a:p>
            </p:txBody>
          </p:sp>
        </mc:Fallback>
      </mc:AlternateContent>
      <p:sp>
        <p:nvSpPr>
          <p:cNvPr id="62" name="TextBox 61">
            <a:extLst>
              <a:ext uri="{FF2B5EF4-FFF2-40B4-BE49-F238E27FC236}">
                <a16:creationId xmlns:a16="http://schemas.microsoft.com/office/drawing/2014/main" id="{2C62E4B8-6F33-BBAA-9F75-88F1E1CA7C80}"/>
              </a:ext>
            </a:extLst>
          </p:cNvPr>
          <p:cNvSpPr txBox="1"/>
          <p:nvPr/>
        </p:nvSpPr>
        <p:spPr>
          <a:xfrm>
            <a:off x="18790734" y="4559891"/>
            <a:ext cx="743793"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a:t>
            </a:r>
          </a:p>
        </p:txBody>
      </p:sp>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D0AA9CB8-98AD-D4D1-169A-9D116B92D598}"/>
                  </a:ext>
                </a:extLst>
              </p:cNvPr>
              <p:cNvSpPr txBox="1"/>
              <p:nvPr/>
            </p:nvSpPr>
            <p:spPr>
              <a:xfrm>
                <a:off x="17498525" y="5477253"/>
                <a:ext cx="3656514"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Inspection point</a:t>
                </a:r>
                <a:r>
                  <a:rPr kumimoji="0" lang="en-US" sz="3600" b="0" i="0" u="none" strike="noStrike" cap="none" spc="0" normalizeH="0">
                    <a:ln>
                      <a:noFill/>
                    </a:ln>
                    <a:solidFill>
                      <a:srgbClr val="000000"/>
                    </a:solidFill>
                    <a:effectLst/>
                    <a:uFillTx/>
                    <a:latin typeface="Arial" panose="020B0604020202020204" pitchFamily="34" charset="0"/>
                    <a:cs typeface="Arial" panose="020B0604020202020204" pitchFamily="34" charset="0"/>
                    <a:sym typeface="Helvetica Light"/>
                  </a:rPr>
                  <a:t> </a:t>
                </a:r>
                <a14:m>
                  <m:oMath xmlns:m="http://schemas.openxmlformats.org/officeDocument/2006/math">
                    <m:r>
                      <a:rPr kumimoji="0" lang="en-US" sz="3600" b="0" i="1" u="none" strike="noStrike" cap="none" spc="0" normalizeH="0" baseline="0" dirty="0" smtClean="0">
                        <a:ln>
                          <a:noFill/>
                        </a:ln>
                        <a:solidFill>
                          <a:srgbClr val="000000"/>
                        </a:solidFill>
                        <a:effectLst/>
                        <a:uFillTx/>
                        <a:latin typeface="Cambria Math" panose="02040503050406030204" pitchFamily="18" charset="0"/>
                        <a:cs typeface="Arial" panose="020B0604020202020204" pitchFamily="34" charset="0"/>
                        <a:sym typeface="Helvetica Light"/>
                      </a:rPr>
                      <m:t>𝑡</m:t>
                    </m:r>
                  </m:oMath>
                </a14:m>
                <a:endPar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endParaRPr>
              </a:p>
            </p:txBody>
          </p:sp>
        </mc:Choice>
        <mc:Fallback xmlns="">
          <p:sp>
            <p:nvSpPr>
              <p:cNvPr id="64" name="TextBox 63">
                <a:extLst>
                  <a:ext uri="{FF2B5EF4-FFF2-40B4-BE49-F238E27FC236}">
                    <a16:creationId xmlns:a16="http://schemas.microsoft.com/office/drawing/2014/main" id="{D0AA9CB8-98AD-D4D1-169A-9D116B92D598}"/>
                  </a:ext>
                </a:extLst>
              </p:cNvPr>
              <p:cNvSpPr txBox="1">
                <a:spLocks noRot="1" noChangeAspect="1" noMove="1" noResize="1" noEditPoints="1" noAdjustHandles="1" noChangeArrowheads="1" noChangeShapeType="1" noTextEdit="1"/>
              </p:cNvSpPr>
              <p:nvPr/>
            </p:nvSpPr>
            <p:spPr>
              <a:xfrm>
                <a:off x="17498525" y="5477253"/>
                <a:ext cx="3656514" cy="656590"/>
              </a:xfrm>
              <a:prstGeom prst="rect">
                <a:avLst/>
              </a:prstGeom>
              <a:blipFill>
                <a:blip r:embed="rId16"/>
                <a:stretch>
                  <a:fillRect l="-5833" t="-12963" r="-333" b="-34259"/>
                </a:stretch>
              </a:blipFill>
              <a:ln w="12700" cap="flat">
                <a:noFill/>
                <a:miter lim="400000"/>
              </a:ln>
              <a:effectLst/>
            </p:spPr>
            <p:txBody>
              <a:bodyPr/>
              <a:lstStyle/>
              <a:p>
                <a:r>
                  <a:rPr lang="en-US">
                    <a:noFill/>
                  </a:rPr>
                  <a:t> </a:t>
                </a:r>
              </a:p>
            </p:txBody>
          </p:sp>
        </mc:Fallback>
      </mc:AlternateContent>
      <p:cxnSp>
        <p:nvCxnSpPr>
          <p:cNvPr id="66" name="Straight Arrow Connector 65">
            <a:extLst>
              <a:ext uri="{FF2B5EF4-FFF2-40B4-BE49-F238E27FC236}">
                <a16:creationId xmlns:a16="http://schemas.microsoft.com/office/drawing/2014/main" id="{BCA293A7-6EB4-318E-6A45-77245EC9C300}"/>
              </a:ext>
            </a:extLst>
          </p:cNvPr>
          <p:cNvCxnSpPr>
            <a:stCxn id="2" idx="1"/>
          </p:cNvCxnSpPr>
          <p:nvPr/>
        </p:nvCxnSpPr>
        <p:spPr>
          <a:xfrm flipH="1">
            <a:off x="15669813" y="2396657"/>
            <a:ext cx="1767862" cy="389303"/>
          </a:xfrm>
          <a:prstGeom prst="straightConnector1">
            <a:avLst/>
          </a:prstGeom>
          <a:noFill/>
          <a:ln w="762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7" name="Straight Arrow Connector 66">
            <a:extLst>
              <a:ext uri="{FF2B5EF4-FFF2-40B4-BE49-F238E27FC236}">
                <a16:creationId xmlns:a16="http://schemas.microsoft.com/office/drawing/2014/main" id="{ACA9041E-4DF0-D0ED-A2FD-5BCEDCE2DBAD}"/>
              </a:ext>
            </a:extLst>
          </p:cNvPr>
          <p:cNvCxnSpPr>
            <a:cxnSpLocks/>
          </p:cNvCxnSpPr>
          <p:nvPr/>
        </p:nvCxnSpPr>
        <p:spPr>
          <a:xfrm flipH="1">
            <a:off x="16069986" y="3225806"/>
            <a:ext cx="1327417" cy="69528"/>
          </a:xfrm>
          <a:prstGeom prst="straightConnector1">
            <a:avLst/>
          </a:prstGeom>
          <a:noFill/>
          <a:ln w="762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9" name="Straight Arrow Connector 68">
            <a:extLst>
              <a:ext uri="{FF2B5EF4-FFF2-40B4-BE49-F238E27FC236}">
                <a16:creationId xmlns:a16="http://schemas.microsoft.com/office/drawing/2014/main" id="{E287E74F-57FF-D34A-D215-9F70ECAFAA8A}"/>
              </a:ext>
            </a:extLst>
          </p:cNvPr>
          <p:cNvCxnSpPr>
            <a:cxnSpLocks/>
          </p:cNvCxnSpPr>
          <p:nvPr/>
        </p:nvCxnSpPr>
        <p:spPr>
          <a:xfrm flipH="1" flipV="1">
            <a:off x="16491707" y="3758656"/>
            <a:ext cx="812241" cy="532954"/>
          </a:xfrm>
          <a:prstGeom prst="straightConnector1">
            <a:avLst/>
          </a:prstGeom>
          <a:noFill/>
          <a:ln w="762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72" name="Straight Arrow Connector 71">
            <a:extLst>
              <a:ext uri="{FF2B5EF4-FFF2-40B4-BE49-F238E27FC236}">
                <a16:creationId xmlns:a16="http://schemas.microsoft.com/office/drawing/2014/main" id="{7CA80765-F618-00F5-CA90-DA91CCDC7CE9}"/>
              </a:ext>
            </a:extLst>
          </p:cNvPr>
          <p:cNvCxnSpPr>
            <a:cxnSpLocks/>
          </p:cNvCxnSpPr>
          <p:nvPr/>
        </p:nvCxnSpPr>
        <p:spPr>
          <a:xfrm flipH="1">
            <a:off x="16273131" y="5963784"/>
            <a:ext cx="1198693" cy="1896498"/>
          </a:xfrm>
          <a:prstGeom prst="straightConnector1">
            <a:avLst/>
          </a:prstGeom>
          <a:noFill/>
          <a:ln w="762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B95F5E1F-683D-3573-AFC3-4464B4658BA0}"/>
                  </a:ext>
                </a:extLst>
              </p:cNvPr>
              <p:cNvSpPr txBox="1"/>
              <p:nvPr/>
            </p:nvSpPr>
            <p:spPr>
              <a:xfrm>
                <a:off x="5772641" y="9906355"/>
                <a:ext cx="2665932" cy="921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14:m>
                  <m:oMath xmlns:m="http://schemas.openxmlformats.org/officeDocument/2006/math">
                    <m:r>
                      <a:rPr lang="en-US" b="0" i="1" smtClean="0">
                        <a:latin typeface="Cambria Math" panose="02040503050406030204" pitchFamily="18" charset="0"/>
                      </a:rPr>
                      <m:t>𝑠</m:t>
                    </m:r>
                  </m:oMath>
                </a14:m>
                <a:r>
                  <a:rPr lang="en-US"/>
                  <a:t> </a:t>
                </a:r>
                <a14:m>
                  <m:oMath xmlns:m="http://schemas.openxmlformats.org/officeDocument/2006/math">
                    <m:r>
                      <a:rPr lang="en-US"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𝒮</m:t>
                        </m:r>
                      </m:e>
                      <m:sub>
                        <m:r>
                          <a:rPr lang="en-US" b="0" i="1" dirty="0" smtClean="0">
                            <a:latin typeface="Cambria Math" panose="02040503050406030204" pitchFamily="18" charset="0"/>
                          </a:rPr>
                          <m:t>𝑝</m:t>
                        </m:r>
                      </m:sub>
                    </m:sSub>
                  </m:oMath>
                </a14:m>
                <a:endParaRPr lang="en-US"/>
              </a:p>
            </p:txBody>
          </p:sp>
        </mc:Choice>
        <mc:Fallback xmlns="">
          <p:sp>
            <p:nvSpPr>
              <p:cNvPr id="77" name="TextBox 76">
                <a:extLst>
                  <a:ext uri="{FF2B5EF4-FFF2-40B4-BE49-F238E27FC236}">
                    <a16:creationId xmlns:a16="http://schemas.microsoft.com/office/drawing/2014/main" id="{B95F5E1F-683D-3573-AFC3-4464B4658BA0}"/>
                  </a:ext>
                </a:extLst>
              </p:cNvPr>
              <p:cNvSpPr txBox="1">
                <a:spLocks noRot="1" noChangeAspect="1" noMove="1" noResize="1" noEditPoints="1" noAdjustHandles="1" noChangeArrowheads="1" noChangeShapeType="1" noTextEdit="1"/>
              </p:cNvSpPr>
              <p:nvPr/>
            </p:nvSpPr>
            <p:spPr>
              <a:xfrm>
                <a:off x="5772641" y="9906355"/>
                <a:ext cx="2665932" cy="921150"/>
              </a:xfrm>
              <a:prstGeom prst="rect">
                <a:avLst/>
              </a:prstGeom>
              <a:blipFill>
                <a:blip r:embed="rId17"/>
                <a:stretch>
                  <a:fillRect/>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01ECD74B-C6AE-8231-038A-9D99BCF66DA0}"/>
                  </a:ext>
                </a:extLst>
              </p:cNvPr>
              <p:cNvSpPr txBox="1"/>
              <p:nvPr/>
            </p:nvSpPr>
            <p:spPr>
              <a:xfrm>
                <a:off x="5879019" y="1388671"/>
                <a:ext cx="2665932"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14:m>
                  <m:oMath xmlns:m="http://schemas.openxmlformats.org/officeDocument/2006/math">
                    <m:r>
                      <a:rPr lang="en-US" b="0" i="1" smtClean="0">
                        <a:latin typeface="Cambria Math" panose="02040503050406030204" pitchFamily="18" charset="0"/>
                      </a:rPr>
                      <m:t>𝑝</m:t>
                    </m:r>
                  </m:oMath>
                </a14:m>
                <a:r>
                  <a:rPr lang="en-US"/>
                  <a:t> </a:t>
                </a:r>
                <a14:m>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𝒫</m:t>
                    </m:r>
                  </m:oMath>
                </a14:m>
                <a:endParaRPr lang="en-US"/>
              </a:p>
            </p:txBody>
          </p:sp>
        </mc:Choice>
        <mc:Fallback xmlns="">
          <p:sp>
            <p:nvSpPr>
              <p:cNvPr id="79" name="TextBox 78">
                <a:extLst>
                  <a:ext uri="{FF2B5EF4-FFF2-40B4-BE49-F238E27FC236}">
                    <a16:creationId xmlns:a16="http://schemas.microsoft.com/office/drawing/2014/main" id="{01ECD74B-C6AE-8231-038A-9D99BCF66DA0}"/>
                  </a:ext>
                </a:extLst>
              </p:cNvPr>
              <p:cNvSpPr txBox="1">
                <a:spLocks noRot="1" noChangeAspect="1" noMove="1" noResize="1" noEditPoints="1" noAdjustHandles="1" noChangeArrowheads="1" noChangeShapeType="1" noTextEdit="1"/>
              </p:cNvSpPr>
              <p:nvPr/>
            </p:nvSpPr>
            <p:spPr>
              <a:xfrm>
                <a:off x="5879019" y="1388671"/>
                <a:ext cx="2665932" cy="861774"/>
              </a:xfrm>
              <a:prstGeom prst="rect">
                <a:avLst/>
              </a:prstGeom>
              <a:blipFill>
                <a:blip r:embed="rId18"/>
                <a:stretch>
                  <a:fillRect/>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AE317A81-9FB9-BBAA-0E25-75A94F01C9C9}"/>
                  </a:ext>
                </a:extLst>
              </p:cNvPr>
              <p:cNvSpPr txBox="1"/>
              <p:nvPr/>
            </p:nvSpPr>
            <p:spPr>
              <a:xfrm>
                <a:off x="17496885" y="6517891"/>
                <a:ext cx="3795912"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Measured point </a:t>
                </a:r>
                <a14:m>
                  <m:oMath xmlns:m="http://schemas.openxmlformats.org/officeDocument/2006/math">
                    <m:r>
                      <a:rPr lang="en-US" sz="3600">
                        <a:latin typeface="Cambria Math" panose="02040503050406030204" pitchFamily="18" charset="0"/>
                        <a:cs typeface="Arial" panose="020B0604020202020204" pitchFamily="34" charset="0"/>
                      </a:rPr>
                      <m:t>1</m:t>
                    </m:r>
                  </m:oMath>
                </a14:m>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 </a:t>
                </a:r>
              </a:p>
            </p:txBody>
          </p:sp>
        </mc:Choice>
        <mc:Fallback xmlns="">
          <p:sp>
            <p:nvSpPr>
              <p:cNvPr id="86" name="TextBox 85">
                <a:extLst>
                  <a:ext uri="{FF2B5EF4-FFF2-40B4-BE49-F238E27FC236}">
                    <a16:creationId xmlns:a16="http://schemas.microsoft.com/office/drawing/2014/main" id="{AE317A81-9FB9-BBAA-0E25-75A94F01C9C9}"/>
                  </a:ext>
                </a:extLst>
              </p:cNvPr>
              <p:cNvSpPr txBox="1">
                <a:spLocks noRot="1" noChangeAspect="1" noMove="1" noResize="1" noEditPoints="1" noAdjustHandles="1" noChangeArrowheads="1" noChangeShapeType="1" noTextEdit="1"/>
              </p:cNvSpPr>
              <p:nvPr/>
            </p:nvSpPr>
            <p:spPr>
              <a:xfrm>
                <a:off x="17496885" y="6517891"/>
                <a:ext cx="3795912" cy="656590"/>
              </a:xfrm>
              <a:prstGeom prst="rect">
                <a:avLst/>
              </a:prstGeom>
              <a:blipFill>
                <a:blip r:embed="rId19"/>
                <a:stretch>
                  <a:fillRect l="-5457" t="-12963" b="-34259"/>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8" name="TextBox 87">
                <a:extLst>
                  <a:ext uri="{FF2B5EF4-FFF2-40B4-BE49-F238E27FC236}">
                    <a16:creationId xmlns:a16="http://schemas.microsoft.com/office/drawing/2014/main" id="{794200C4-9CBD-6634-6E10-39066F67A5A5}"/>
                  </a:ext>
                </a:extLst>
              </p:cNvPr>
              <p:cNvSpPr txBox="1"/>
              <p:nvPr/>
            </p:nvSpPr>
            <p:spPr>
              <a:xfrm>
                <a:off x="17496885" y="7346932"/>
                <a:ext cx="379430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Measured point </a:t>
                </a:r>
                <a14:m>
                  <m:oMath xmlns:m="http://schemas.openxmlformats.org/officeDocument/2006/math">
                    <m:r>
                      <a:rPr lang="en-US" sz="3600" b="0" i="0" smtClean="0">
                        <a:latin typeface="Cambria Math" panose="02040503050406030204" pitchFamily="18" charset="0"/>
                        <a:cs typeface="Arial" panose="020B0604020202020204" pitchFamily="34" charset="0"/>
                      </a:rPr>
                      <m:t>2</m:t>
                    </m:r>
                  </m:oMath>
                </a14:m>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 </a:t>
                </a:r>
              </a:p>
            </p:txBody>
          </p:sp>
        </mc:Choice>
        <mc:Fallback xmlns="">
          <p:sp>
            <p:nvSpPr>
              <p:cNvPr id="88" name="TextBox 87">
                <a:extLst>
                  <a:ext uri="{FF2B5EF4-FFF2-40B4-BE49-F238E27FC236}">
                    <a16:creationId xmlns:a16="http://schemas.microsoft.com/office/drawing/2014/main" id="{794200C4-9CBD-6634-6E10-39066F67A5A5}"/>
                  </a:ext>
                </a:extLst>
              </p:cNvPr>
              <p:cNvSpPr txBox="1">
                <a:spLocks noRot="1" noChangeAspect="1" noMove="1" noResize="1" noEditPoints="1" noAdjustHandles="1" noChangeArrowheads="1" noChangeShapeType="1" noTextEdit="1"/>
              </p:cNvSpPr>
              <p:nvPr/>
            </p:nvSpPr>
            <p:spPr>
              <a:xfrm>
                <a:off x="17496885" y="7346932"/>
                <a:ext cx="3794307" cy="656590"/>
              </a:xfrm>
              <a:prstGeom prst="rect">
                <a:avLst/>
              </a:prstGeom>
              <a:blipFill>
                <a:blip r:embed="rId20"/>
                <a:stretch>
                  <a:fillRect l="-5457" t="-12963" b="-34259"/>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D1DFA63D-DE0B-A429-C1E2-121EC924EDDA}"/>
                  </a:ext>
                </a:extLst>
              </p:cNvPr>
              <p:cNvSpPr txBox="1"/>
              <p:nvPr/>
            </p:nvSpPr>
            <p:spPr>
              <a:xfrm>
                <a:off x="17496885" y="8160518"/>
                <a:ext cx="3794308"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Measured point </a:t>
                </a:r>
                <a14:m>
                  <m:oMath xmlns:m="http://schemas.openxmlformats.org/officeDocument/2006/math">
                    <m:r>
                      <a:rPr lang="en-US" sz="3600" b="0" i="0" smtClean="0">
                        <a:latin typeface="Cambria Math" panose="02040503050406030204" pitchFamily="18" charset="0"/>
                        <a:cs typeface="Arial" panose="020B0604020202020204" pitchFamily="34" charset="0"/>
                      </a:rPr>
                      <m:t>3</m:t>
                    </m:r>
                  </m:oMath>
                </a14:m>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 </a:t>
                </a:r>
              </a:p>
            </p:txBody>
          </p:sp>
        </mc:Choice>
        <mc:Fallback xmlns="">
          <p:sp>
            <p:nvSpPr>
              <p:cNvPr id="90" name="TextBox 89">
                <a:extLst>
                  <a:ext uri="{FF2B5EF4-FFF2-40B4-BE49-F238E27FC236}">
                    <a16:creationId xmlns:a16="http://schemas.microsoft.com/office/drawing/2014/main" id="{D1DFA63D-DE0B-A429-C1E2-121EC924EDDA}"/>
                  </a:ext>
                </a:extLst>
              </p:cNvPr>
              <p:cNvSpPr txBox="1">
                <a:spLocks noRot="1" noChangeAspect="1" noMove="1" noResize="1" noEditPoints="1" noAdjustHandles="1" noChangeArrowheads="1" noChangeShapeType="1" noTextEdit="1"/>
              </p:cNvSpPr>
              <p:nvPr/>
            </p:nvSpPr>
            <p:spPr>
              <a:xfrm>
                <a:off x="17496885" y="8160518"/>
                <a:ext cx="3794308" cy="656590"/>
              </a:xfrm>
              <a:prstGeom prst="rect">
                <a:avLst/>
              </a:prstGeom>
              <a:blipFill>
                <a:blip r:embed="rId21"/>
                <a:stretch>
                  <a:fillRect l="-5457" t="-13084" b="-34579"/>
                </a:stretch>
              </a:blipFill>
              <a:ln w="12700" cap="flat">
                <a:noFill/>
                <a:miter lim="400000"/>
              </a:ln>
              <a:effectLst/>
            </p:spPr>
            <p:txBody>
              <a:bodyPr/>
              <a:lstStyle/>
              <a:p>
                <a:r>
                  <a:rPr lang="en-US">
                    <a:noFill/>
                  </a:rPr>
                  <a:t> </a:t>
                </a:r>
              </a:p>
            </p:txBody>
          </p:sp>
        </mc:Fallback>
      </mc:AlternateContent>
      <p:sp>
        <p:nvSpPr>
          <p:cNvPr id="92" name="TextBox 91">
            <a:extLst>
              <a:ext uri="{FF2B5EF4-FFF2-40B4-BE49-F238E27FC236}">
                <a16:creationId xmlns:a16="http://schemas.microsoft.com/office/drawing/2014/main" id="{E82C5DD7-8C15-4FD2-441E-F1B8547C2D35}"/>
              </a:ext>
            </a:extLst>
          </p:cNvPr>
          <p:cNvSpPr txBox="1"/>
          <p:nvPr/>
        </p:nvSpPr>
        <p:spPr>
          <a:xfrm>
            <a:off x="18954885" y="8503693"/>
            <a:ext cx="743793"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a:t>
            </a:r>
          </a:p>
        </p:txBody>
      </p: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2C185F83-3CD6-AF5E-5350-20F763E39629}"/>
                  </a:ext>
                </a:extLst>
              </p:cNvPr>
              <p:cNvSpPr txBox="1"/>
              <p:nvPr/>
            </p:nvSpPr>
            <p:spPr>
              <a:xfrm>
                <a:off x="17317420" y="9372337"/>
                <a:ext cx="4245457" cy="6993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Measured point </a:t>
                </a:r>
                <a14:m>
                  <m:oMath xmlns:m="http://schemas.openxmlformats.org/officeDocument/2006/math">
                    <m:sSub>
                      <m:sSubPr>
                        <m:ctrlPr>
                          <a:rPr lang="en-US" sz="3600" b="0" i="1" smtClean="0">
                            <a:latin typeface="Cambria Math" panose="02040503050406030204" pitchFamily="18" charset="0"/>
                            <a:cs typeface="Arial" panose="020B0604020202020204" pitchFamily="34" charset="0"/>
                          </a:rPr>
                        </m:ctrlPr>
                      </m:sSubPr>
                      <m:e>
                        <m:r>
                          <a:rPr lang="en-US" sz="3600" b="0" i="0" smtClean="0">
                            <a:latin typeface="Cambria Math" panose="02040503050406030204" pitchFamily="18" charset="0"/>
                            <a:cs typeface="Arial" panose="020B0604020202020204" pitchFamily="34" charset="0"/>
                          </a:rPr>
                          <m:t>𝑦</m:t>
                        </m:r>
                      </m:e>
                      <m:sub>
                        <m:r>
                          <a:rPr lang="en-US" sz="3600" b="0" i="0" smtClean="0">
                            <a:latin typeface="Cambria Math" panose="02040503050406030204" pitchFamily="18" charset="0"/>
                            <a:cs typeface="Arial" panose="020B0604020202020204" pitchFamily="34" charset="0"/>
                          </a:rPr>
                          <m:t>𝑝</m:t>
                        </m:r>
                        <m:r>
                          <a:rPr lang="en-US" sz="3600" b="0" i="0" smtClean="0">
                            <a:latin typeface="Cambria Math" panose="02040503050406030204" pitchFamily="18" charset="0"/>
                            <a:cs typeface="Arial" panose="020B0604020202020204" pitchFamily="34" charset="0"/>
                          </a:rPr>
                          <m:t>,</m:t>
                        </m:r>
                        <m:r>
                          <a:rPr lang="en-US" sz="3600" b="0" i="0" smtClean="0">
                            <a:latin typeface="Cambria Math" panose="02040503050406030204" pitchFamily="18" charset="0"/>
                            <a:cs typeface="Arial" panose="020B0604020202020204" pitchFamily="34" charset="0"/>
                          </a:rPr>
                          <m:t>𝑡</m:t>
                        </m:r>
                      </m:sub>
                    </m:sSub>
                  </m:oMath>
                </a14:m>
                <a:r>
                  <a:rPr kumimoji="0" lang="en-US" sz="36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 </a:t>
                </a:r>
              </a:p>
            </p:txBody>
          </p:sp>
        </mc:Choice>
        <mc:Fallback xmlns="">
          <p:sp>
            <p:nvSpPr>
              <p:cNvPr id="94" name="TextBox 93">
                <a:extLst>
                  <a:ext uri="{FF2B5EF4-FFF2-40B4-BE49-F238E27FC236}">
                    <a16:creationId xmlns:a16="http://schemas.microsoft.com/office/drawing/2014/main" id="{2C185F83-3CD6-AF5E-5350-20F763E39629}"/>
                  </a:ext>
                </a:extLst>
              </p:cNvPr>
              <p:cNvSpPr txBox="1">
                <a:spLocks noRot="1" noChangeAspect="1" noMove="1" noResize="1" noEditPoints="1" noAdjustHandles="1" noChangeArrowheads="1" noChangeShapeType="1" noTextEdit="1"/>
              </p:cNvSpPr>
              <p:nvPr/>
            </p:nvSpPr>
            <p:spPr>
              <a:xfrm>
                <a:off x="17317420" y="9372337"/>
                <a:ext cx="4245457" cy="699359"/>
              </a:xfrm>
              <a:prstGeom prst="rect">
                <a:avLst/>
              </a:prstGeom>
              <a:blipFill>
                <a:blip r:embed="rId22"/>
                <a:stretch>
                  <a:fillRect l="-4885" t="-13043" b="-25217"/>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91A71A9-FC7A-E002-658A-21CD2DAC482C}"/>
                  </a:ext>
                </a:extLst>
              </p:cNvPr>
              <p:cNvSpPr txBox="1"/>
              <p:nvPr/>
            </p:nvSpPr>
            <p:spPr>
              <a:xfrm>
                <a:off x="12930288" y="11106145"/>
                <a:ext cx="10268953" cy="1416734"/>
              </a:xfrm>
              <a:prstGeom prst="rect">
                <a:avLst/>
              </a:prstGeom>
              <a:solidFill>
                <a:srgbClr val="FF0000">
                  <a:alpha val="18000"/>
                </a:srgbClr>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kumimoji="0" lang="en-US" sz="50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Error: </a:t>
                </a:r>
                <a14:m>
                  <m:oMath xmlns:m="http://schemas.openxmlformats.org/officeDocument/2006/math">
                    <m:r>
                      <m:rPr>
                        <m:nor/>
                      </m:rPr>
                      <a:rPr lang="en-US" i="0" dirty="0" smtClean="0">
                        <a:latin typeface="Cambria Math" panose="02040503050406030204" pitchFamily="18" charset="0"/>
                        <a:cs typeface="Arial" panose="020B0604020202020204" pitchFamily="34" charset="0"/>
                      </a:rPr>
                      <m:t>MS</m:t>
                    </m:r>
                    <m:sSub>
                      <m:sSubPr>
                        <m:ctrlPr>
                          <a:rPr lang="en-US" i="1" dirty="0" smtClean="0">
                            <a:latin typeface="Cambria Math" panose="02040503050406030204" pitchFamily="18" charset="0"/>
                            <a:cs typeface="Arial" panose="020B0604020202020204" pitchFamily="34" charset="0"/>
                          </a:rPr>
                        </m:ctrlPr>
                      </m:sSubPr>
                      <m:e>
                        <m:r>
                          <m:rPr>
                            <m:nor/>
                          </m:rPr>
                          <a:rPr lang="en-US" i="0" dirty="0" smtClean="0">
                            <a:latin typeface="Cambria Math" panose="02040503050406030204" pitchFamily="18" charset="0"/>
                            <a:cs typeface="Arial" panose="020B0604020202020204" pitchFamily="34" charset="0"/>
                          </a:rPr>
                          <m:t>E</m:t>
                        </m:r>
                      </m:e>
                      <m:sub>
                        <m:r>
                          <m:rPr>
                            <m:nor/>
                          </m:rPr>
                          <a:rPr lang="en-US" i="0" dirty="0" smtClean="0">
                            <a:latin typeface="Cambria Math" panose="02040503050406030204" pitchFamily="18" charset="0"/>
                            <a:cs typeface="Arial" panose="020B0604020202020204" pitchFamily="34" charset="0"/>
                          </a:rPr>
                          <m:t>q</m:t>
                        </m:r>
                      </m:sub>
                    </m:sSub>
                    <m:r>
                      <a:rPr lang="en-US" i="1" dirty="0">
                        <a:latin typeface="Cambria Math" panose="02040503050406030204" pitchFamily="18" charset="0"/>
                        <a:cs typeface="Arial" panose="020B0604020202020204" pitchFamily="34" charset="0"/>
                      </a:rPr>
                      <m:t>=</m:t>
                    </m:r>
                    <m:f>
                      <m:fPr>
                        <m:ctrlPr>
                          <a:rPr lang="en-US" i="1" dirty="0">
                            <a:latin typeface="Cambria Math" panose="02040503050406030204" pitchFamily="18" charset="0"/>
                            <a:cs typeface="Arial" panose="020B0604020202020204" pitchFamily="34" charset="0"/>
                          </a:rPr>
                        </m:ctrlPr>
                      </m:fPr>
                      <m:num>
                        <m:r>
                          <a:rPr lang="en-US" i="1" dirty="0">
                            <a:latin typeface="Cambria Math" panose="02040503050406030204" pitchFamily="18" charset="0"/>
                            <a:cs typeface="Arial" panose="020B0604020202020204" pitchFamily="34" charset="0"/>
                          </a:rPr>
                          <m:t>1</m:t>
                        </m:r>
                      </m:num>
                      <m:den>
                        <m:d>
                          <m:dPr>
                            <m:begChr m:val="|"/>
                            <m:endChr m:val="|"/>
                            <m:ctrlPr>
                              <a:rPr lang="en-US" i="1" dirty="0">
                                <a:latin typeface="Cambria Math" panose="02040503050406030204" pitchFamily="18" charset="0"/>
                                <a:cs typeface="Arial" panose="020B0604020202020204" pitchFamily="34" charset="0"/>
                              </a:rPr>
                            </m:ctrlPr>
                          </m:dPr>
                          <m:e>
                            <m:sSub>
                              <m:sSubPr>
                                <m:ctrlPr>
                                  <a:rPr lang="en-US" i="1" dirty="0">
                                    <a:latin typeface="Cambria Math" panose="02040503050406030204" pitchFamily="18" charset="0"/>
                                    <a:cs typeface="Arial" panose="020B0604020202020204" pitchFamily="34" charset="0"/>
                                  </a:rPr>
                                </m:ctrlPr>
                              </m:sSubPr>
                              <m:e>
                                <m:r>
                                  <a:rPr lang="en-US" i="1" dirty="0">
                                    <a:latin typeface="Cambria Math" panose="02040503050406030204" pitchFamily="18" charset="0"/>
                                    <a:cs typeface="Arial" panose="020B0604020202020204" pitchFamily="34" charset="0"/>
                                  </a:rPr>
                                  <m:t>𝒯</m:t>
                                </m:r>
                              </m:e>
                              <m:sub>
                                <m:r>
                                  <m:rPr>
                                    <m:sty m:val="p"/>
                                  </m:rPr>
                                  <a:rPr lang="en-US" b="0" i="1" dirty="0" smtClean="0">
                                    <a:latin typeface="Cambria Math" panose="02040503050406030204" pitchFamily="18" charset="0"/>
                                    <a:cs typeface="Arial" panose="020B0604020202020204" pitchFamily="34" charset="0"/>
                                  </a:rPr>
                                  <m:t>q</m:t>
                                </m:r>
                              </m:sub>
                            </m:sSub>
                          </m:e>
                        </m:d>
                      </m:den>
                    </m:f>
                    <m:nary>
                      <m:naryPr>
                        <m:chr m:val="∑"/>
                        <m:supHide m:val="on"/>
                        <m:ctrlPr>
                          <a:rPr lang="en-US" i="1" dirty="0">
                            <a:latin typeface="Cambria Math" panose="02040503050406030204" pitchFamily="18" charset="0"/>
                            <a:cs typeface="Arial" panose="020B0604020202020204" pitchFamily="34" charset="0"/>
                          </a:rPr>
                        </m:ctrlPr>
                      </m:naryPr>
                      <m:sub>
                        <m:r>
                          <a:rPr lang="en-US" i="1" dirty="0">
                            <a:latin typeface="Cambria Math" panose="02040503050406030204" pitchFamily="18" charset="0"/>
                            <a:cs typeface="Arial" panose="020B0604020202020204" pitchFamily="34" charset="0"/>
                          </a:rPr>
                          <m:t>𝑡</m:t>
                        </m:r>
                        <m:r>
                          <a:rPr lang="en-US" i="1" dirty="0">
                            <a:latin typeface="Cambria Math" panose="02040503050406030204" pitchFamily="18" charset="0"/>
                            <a:cs typeface="Arial" panose="020B0604020202020204" pitchFamily="34" charset="0"/>
                          </a:rPr>
                          <m:t>∈</m:t>
                        </m:r>
                        <m:sSub>
                          <m:sSubPr>
                            <m:ctrlPr>
                              <a:rPr lang="en-US" i="1" dirty="0">
                                <a:latin typeface="Cambria Math" panose="02040503050406030204" pitchFamily="18" charset="0"/>
                                <a:cs typeface="Arial" panose="020B0604020202020204" pitchFamily="34" charset="0"/>
                              </a:rPr>
                            </m:ctrlPr>
                          </m:sSubPr>
                          <m:e>
                            <m:r>
                              <a:rPr lang="en-US" i="1" dirty="0">
                                <a:latin typeface="Cambria Math" panose="02040503050406030204" pitchFamily="18" charset="0"/>
                                <a:cs typeface="Arial" panose="020B0604020202020204" pitchFamily="34" charset="0"/>
                              </a:rPr>
                              <m:t>𝒯</m:t>
                            </m:r>
                          </m:e>
                          <m:sub>
                            <m:r>
                              <a:rPr lang="en-US" i="1" dirty="0">
                                <a:latin typeface="Cambria Math" panose="02040503050406030204" pitchFamily="18" charset="0"/>
                                <a:cs typeface="Arial" panose="020B0604020202020204" pitchFamily="34" charset="0"/>
                              </a:rPr>
                              <m:t>𝓆</m:t>
                            </m:r>
                          </m:sub>
                        </m:sSub>
                      </m:sub>
                      <m:sup/>
                      <m:e>
                        <m:sSup>
                          <m:sSupPr>
                            <m:ctrlPr>
                              <a:rPr lang="en-US" i="1" dirty="0">
                                <a:latin typeface="Cambria Math" panose="02040503050406030204" pitchFamily="18" charset="0"/>
                                <a:cs typeface="Arial" panose="020B0604020202020204" pitchFamily="34" charset="0"/>
                              </a:rPr>
                            </m:ctrlPr>
                          </m:sSupPr>
                          <m:e>
                            <m:d>
                              <m:dPr>
                                <m:ctrlPr>
                                  <a:rPr lang="en-US" i="1" dirty="0">
                                    <a:latin typeface="Cambria Math" panose="02040503050406030204" pitchFamily="18" charset="0"/>
                                    <a:cs typeface="Arial" panose="020B0604020202020204" pitchFamily="34" charset="0"/>
                                  </a:rPr>
                                </m:ctrlPr>
                              </m:dPr>
                              <m:e>
                                <m:sSub>
                                  <m:sSubPr>
                                    <m:ctrlPr>
                                      <a:rPr lang="en-US" b="0" i="1" dirty="0" smtClean="0">
                                        <a:latin typeface="Cambria Math" panose="02040503050406030204" pitchFamily="18" charset="0"/>
                                        <a:cs typeface="Arial" panose="020B0604020202020204" pitchFamily="34" charset="0"/>
                                      </a:rPr>
                                    </m:ctrlPr>
                                  </m:sSubPr>
                                  <m:e>
                                    <m:acc>
                                      <m:accPr>
                                        <m:chr m:val="̂"/>
                                        <m:ctrlPr>
                                          <a:rPr lang="en-US" i="1" dirty="0">
                                            <a:latin typeface="Cambria Math" panose="02040503050406030204" pitchFamily="18" charset="0"/>
                                            <a:cs typeface="Arial" panose="020B0604020202020204" pitchFamily="34" charset="0"/>
                                          </a:rPr>
                                        </m:ctrlPr>
                                      </m:accPr>
                                      <m:e>
                                        <m:r>
                                          <m:rPr>
                                            <m:sty m:val="p"/>
                                          </m:rPr>
                                          <a:rPr lang="en-US" b="0" i="1" dirty="0" smtClean="0">
                                            <a:latin typeface="Cambria Math" panose="02040503050406030204" pitchFamily="18" charset="0"/>
                                            <a:cs typeface="Arial" panose="020B0604020202020204" pitchFamily="34" charset="0"/>
                                          </a:rPr>
                                          <m:t>y</m:t>
                                        </m:r>
                                      </m:e>
                                    </m:acc>
                                  </m:e>
                                  <m:sub>
                                    <m:r>
                                      <a:rPr lang="en-US" b="0" i="1" dirty="0" smtClean="0">
                                        <a:latin typeface="Cambria Math" panose="02040503050406030204" pitchFamily="18" charset="0"/>
                                        <a:cs typeface="Arial" panose="020B0604020202020204" pitchFamily="34" charset="0"/>
                                      </a:rPr>
                                      <m:t>𝑝</m:t>
                                    </m:r>
                                    <m:r>
                                      <a:rPr lang="en-US" b="0" i="1" dirty="0" smtClean="0">
                                        <a:latin typeface="Cambria Math" panose="02040503050406030204" pitchFamily="18" charset="0"/>
                                        <a:cs typeface="Arial" panose="020B0604020202020204" pitchFamily="34" charset="0"/>
                                      </a:rPr>
                                      <m:t>,</m:t>
                                    </m:r>
                                    <m:r>
                                      <a:rPr lang="en-US" b="0" i="1" dirty="0" smtClean="0">
                                        <a:latin typeface="Cambria Math" panose="02040503050406030204" pitchFamily="18" charset="0"/>
                                        <a:cs typeface="Arial" panose="020B0604020202020204" pitchFamily="34" charset="0"/>
                                      </a:rPr>
                                      <m:t>𝑡</m:t>
                                    </m:r>
                                  </m:sub>
                                </m:sSub>
                                <m:r>
                                  <a:rPr lang="en-US" i="1" dirty="0">
                                    <a:latin typeface="Cambria Math" panose="02040503050406030204" pitchFamily="18" charset="0"/>
                                    <a:cs typeface="Arial" panose="020B0604020202020204" pitchFamily="34" charset="0"/>
                                  </a:rPr>
                                  <m:t>−</m:t>
                                </m:r>
                                <m:sSub>
                                  <m:sSubPr>
                                    <m:ctrlPr>
                                      <a:rPr lang="en-US" i="1" dirty="0">
                                        <a:latin typeface="Cambria Math" panose="02040503050406030204" pitchFamily="18" charset="0"/>
                                        <a:cs typeface="Arial" panose="020B0604020202020204" pitchFamily="34" charset="0"/>
                                      </a:rPr>
                                    </m:ctrlPr>
                                  </m:sSubPr>
                                  <m:e>
                                    <m:r>
                                      <a:rPr lang="en-US" i="1" dirty="0">
                                        <a:latin typeface="Cambria Math" panose="02040503050406030204" pitchFamily="18" charset="0"/>
                                        <a:cs typeface="Arial" panose="020B0604020202020204" pitchFamily="34" charset="0"/>
                                      </a:rPr>
                                      <m:t>𝑦</m:t>
                                    </m:r>
                                  </m:e>
                                  <m:sub>
                                    <m:r>
                                      <a:rPr lang="en-US" i="1" dirty="0" err="1">
                                        <a:latin typeface="Cambria Math" panose="02040503050406030204" pitchFamily="18" charset="0"/>
                                        <a:cs typeface="Arial" panose="020B0604020202020204" pitchFamily="34" charset="0"/>
                                      </a:rPr>
                                      <m:t>𝑞</m:t>
                                    </m:r>
                                    <m:r>
                                      <a:rPr lang="en-US" i="1" dirty="0" err="1">
                                        <a:latin typeface="Cambria Math" panose="02040503050406030204" pitchFamily="18" charset="0"/>
                                        <a:cs typeface="Arial" panose="020B0604020202020204" pitchFamily="34" charset="0"/>
                                      </a:rPr>
                                      <m:t>,</m:t>
                                    </m:r>
                                    <m:r>
                                      <a:rPr lang="en-US" i="1" dirty="0" err="1">
                                        <a:latin typeface="Cambria Math" panose="02040503050406030204" pitchFamily="18" charset="0"/>
                                        <a:cs typeface="Arial" panose="020B0604020202020204" pitchFamily="34" charset="0"/>
                                      </a:rPr>
                                      <m:t>𝑡</m:t>
                                    </m:r>
                                  </m:sub>
                                </m:sSub>
                              </m:e>
                            </m:d>
                          </m:e>
                          <m:sup>
                            <m:r>
                              <a:rPr lang="en-US" i="1" dirty="0">
                                <a:latin typeface="Cambria Math" panose="02040503050406030204" pitchFamily="18" charset="0"/>
                                <a:cs typeface="Arial" panose="020B0604020202020204" pitchFamily="34" charset="0"/>
                              </a:rPr>
                              <m:t>2</m:t>
                            </m:r>
                          </m:sup>
                        </m:sSup>
                      </m:e>
                    </m:nary>
                  </m:oMath>
                </a14:m>
                <a:endParaRPr kumimoji="0" lang="en-US" sz="5000" b="0" i="0" u="none" strike="noStrike" cap="none" spc="0" normalizeH="0" baseline="0">
                  <a:ln>
                    <a:noFill/>
                  </a:ln>
                  <a:solidFill>
                    <a:srgbClr val="000000"/>
                  </a:solidFill>
                  <a:effectLst/>
                  <a:uFillTx/>
                  <a:latin typeface="Arial" panose="020B0604020202020204" pitchFamily="34" charset="0"/>
                  <a:ea typeface="+mn-ea"/>
                  <a:cs typeface="+mn-cs"/>
                  <a:sym typeface="Helvetica Light"/>
                </a:endParaRPr>
              </a:p>
            </p:txBody>
          </p:sp>
        </mc:Choice>
        <mc:Fallback xmlns="">
          <p:sp>
            <p:nvSpPr>
              <p:cNvPr id="14" name="TextBox 13">
                <a:extLst>
                  <a:ext uri="{FF2B5EF4-FFF2-40B4-BE49-F238E27FC236}">
                    <a16:creationId xmlns:a16="http://schemas.microsoft.com/office/drawing/2014/main" id="{A91A71A9-FC7A-E002-658A-21CD2DAC482C}"/>
                  </a:ext>
                </a:extLst>
              </p:cNvPr>
              <p:cNvSpPr txBox="1">
                <a:spLocks noRot="1" noChangeAspect="1" noMove="1" noResize="1" noEditPoints="1" noAdjustHandles="1" noChangeArrowheads="1" noChangeShapeType="1" noTextEdit="1"/>
              </p:cNvSpPr>
              <p:nvPr/>
            </p:nvSpPr>
            <p:spPr>
              <a:xfrm>
                <a:off x="12930288" y="11106145"/>
                <a:ext cx="10268953" cy="1416734"/>
              </a:xfrm>
              <a:prstGeom prst="rect">
                <a:avLst/>
              </a:prstGeom>
              <a:blipFill>
                <a:blip r:embed="rId23"/>
                <a:stretch>
                  <a:fillRect l="-2430"/>
                </a:stretch>
              </a:blipFill>
              <a:ln w="12700" cap="flat">
                <a:solidFill>
                  <a:srgbClr val="FF0000"/>
                </a:solidFill>
                <a:miter lim="400000"/>
              </a:ln>
              <a:effectLst/>
            </p:spPr>
            <p:txBody>
              <a:bodyPr/>
              <a:lstStyle/>
              <a:p>
                <a:r>
                  <a:rPr lang="en-US">
                    <a:noFill/>
                  </a:rPr>
                  <a:t> </a:t>
                </a:r>
              </a:p>
            </p:txBody>
          </p:sp>
        </mc:Fallback>
      </mc:AlternateContent>
      <p:sp>
        <p:nvSpPr>
          <p:cNvPr id="18" name="TextBox 17">
            <a:extLst>
              <a:ext uri="{FF2B5EF4-FFF2-40B4-BE49-F238E27FC236}">
                <a16:creationId xmlns:a16="http://schemas.microsoft.com/office/drawing/2014/main" id="{EC13F961-129D-66BE-5F4B-BF0F23E784F7}"/>
              </a:ext>
            </a:extLst>
          </p:cNvPr>
          <p:cNvSpPr txBox="1"/>
          <p:nvPr/>
        </p:nvSpPr>
        <p:spPr>
          <a:xfrm>
            <a:off x="-1638300" y="5776558"/>
            <a:ext cx="7410941" cy="20585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19" name="Rectangle 18">
            <a:extLst>
              <a:ext uri="{FF2B5EF4-FFF2-40B4-BE49-F238E27FC236}">
                <a16:creationId xmlns:a16="http://schemas.microsoft.com/office/drawing/2014/main" id="{E12C11D7-2903-A916-97E9-10AFEE4F8B69}"/>
              </a:ext>
            </a:extLst>
          </p:cNvPr>
          <p:cNvSpPr/>
          <p:nvPr/>
        </p:nvSpPr>
        <p:spPr>
          <a:xfrm>
            <a:off x="2013572" y="11076475"/>
            <a:ext cx="10268953" cy="1431825"/>
          </a:xfrm>
          <a:prstGeom prst="rect">
            <a:avLst/>
          </a:prstGeom>
          <a:solidFill>
            <a:srgbClr val="FFFF00">
              <a:alpha val="18000"/>
            </a:srgbClr>
          </a:solidFill>
          <a:ln w="12700" cap="flat">
            <a:solidFill>
              <a:srgbClr val="FFFF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5C394D05-5CAF-3B70-469E-287743CA8DD9}"/>
                  </a:ext>
                </a:extLst>
              </p:cNvPr>
              <p:cNvSpPr txBox="1"/>
              <p:nvPr/>
            </p:nvSpPr>
            <p:spPr>
              <a:xfrm>
                <a:off x="3687836" y="11363149"/>
                <a:ext cx="7440945" cy="9303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50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Goal: Predict </a:t>
                </a:r>
                <a14:m>
                  <m:oMath xmlns:m="http://schemas.openxmlformats.org/officeDocument/2006/math">
                    <m:sSub>
                      <m:sSubPr>
                        <m:ctrlP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ctrlPr>
                      </m:sSubPr>
                      <m:e>
                        <m:acc>
                          <m:accPr>
                            <m:chr m:val="̂"/>
                            <m:ctrlP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ctrlPr>
                          </m:accPr>
                          <m:e>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𝑦</m:t>
                            </m:r>
                          </m:e>
                        </m:acc>
                      </m:e>
                      <m:sub>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𝑞</m:t>
                        </m:r>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m:t>
                        </m:r>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𝑡</m:t>
                        </m:r>
                      </m:sub>
                    </m:sSub>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 ,</m:t>
                    </m:r>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𝑡</m:t>
                    </m:r>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m:t>
                    </m:r>
                    <m:sSub>
                      <m:sSubPr>
                        <m:ctrlP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ctrlPr>
                      </m:sSubPr>
                      <m:e>
                        <m: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𝒯</m:t>
                        </m:r>
                      </m:e>
                      <m:sub>
                        <m:r>
                          <m:rPr>
                            <m:sty m:val="p"/>
                          </m:rPr>
                          <a:rPr kumimoji="0" lang="en-US" sz="5000" b="0" i="1" u="none" strike="noStrike" cap="none" spc="0" normalizeH="0" baseline="0" smtClean="0">
                            <a:ln>
                              <a:noFill/>
                            </a:ln>
                            <a:solidFill>
                              <a:srgbClr val="000000"/>
                            </a:solidFill>
                            <a:effectLst/>
                            <a:uFillTx/>
                            <a:latin typeface="Cambria Math" panose="02040503050406030204" pitchFamily="18" charset="0"/>
                            <a:ea typeface="+mn-ea"/>
                            <a:cs typeface="+mn-cs"/>
                            <a:sym typeface="Helvetica Light"/>
                          </a:rPr>
                          <m:t>q</m:t>
                        </m:r>
                      </m:sub>
                    </m:sSub>
                  </m:oMath>
                </a14:m>
                <a:r>
                  <a:rPr kumimoji="0" lang="en-US" sz="5000" b="0" i="0" u="none" strike="noStrike" cap="none" spc="0" normalizeH="0" baseline="0">
                    <a:ln>
                      <a:noFill/>
                    </a:ln>
                    <a:solidFill>
                      <a:srgbClr val="000000"/>
                    </a:solidFill>
                    <a:effectLst/>
                    <a:uFillTx/>
                    <a:latin typeface="+mn-lt"/>
                    <a:ea typeface="+mn-ea"/>
                    <a:cs typeface="+mn-cs"/>
                    <a:sym typeface="Helvetica Light"/>
                  </a:rPr>
                  <a:t> </a:t>
                </a:r>
              </a:p>
            </p:txBody>
          </p:sp>
        </mc:Choice>
        <mc:Fallback xmlns="">
          <p:sp>
            <p:nvSpPr>
              <p:cNvPr id="27" name="TextBox 26">
                <a:extLst>
                  <a:ext uri="{FF2B5EF4-FFF2-40B4-BE49-F238E27FC236}">
                    <a16:creationId xmlns:a16="http://schemas.microsoft.com/office/drawing/2014/main" id="{5C394D05-5CAF-3B70-469E-287743CA8DD9}"/>
                  </a:ext>
                </a:extLst>
              </p:cNvPr>
              <p:cNvSpPr txBox="1">
                <a:spLocks noRot="1" noChangeAspect="1" noMove="1" noResize="1" noEditPoints="1" noAdjustHandles="1" noChangeArrowheads="1" noChangeShapeType="1" noTextEdit="1"/>
              </p:cNvSpPr>
              <p:nvPr/>
            </p:nvSpPr>
            <p:spPr>
              <a:xfrm>
                <a:off x="3687836" y="11363149"/>
                <a:ext cx="7440945" cy="930319"/>
              </a:xfrm>
              <a:prstGeom prst="rect">
                <a:avLst/>
              </a:prstGeom>
              <a:blipFill>
                <a:blip r:embed="rId24"/>
                <a:stretch>
                  <a:fillRect l="-819" t="-16340" b="-27451"/>
                </a:stretch>
              </a:blipFill>
              <a:ln w="12700" cap="flat">
                <a:noFill/>
                <a:miter lim="400000"/>
              </a:ln>
              <a:effectLst/>
            </p:spPr>
            <p:txBody>
              <a:bodyPr/>
              <a:lstStyle/>
              <a:p>
                <a:r>
                  <a:rPr lang="en-US">
                    <a:noFill/>
                  </a:rPr>
                  <a:t> </a:t>
                </a:r>
              </a:p>
            </p:txBody>
          </p:sp>
        </mc:Fallback>
      </mc:AlternateContent>
    </p:spTree>
    <p:extLst>
      <p:ext uri="{BB962C8B-B14F-4D97-AF65-F5344CB8AC3E}">
        <p14:creationId xmlns:p14="http://schemas.microsoft.com/office/powerpoint/2010/main" val="1388056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DE543D-C081-1485-5773-64F5FF271BEA}"/>
              </a:ext>
            </a:extLst>
          </p:cNvPr>
          <p:cNvSpPr>
            <a:spLocks noGrp="1"/>
          </p:cNvSpPr>
          <p:nvPr>
            <p:ph type="body" sz="quarter" idx="11"/>
          </p:nvPr>
        </p:nvSpPr>
        <p:spPr>
          <a:xfrm>
            <a:off x="1981200" y="238931"/>
            <a:ext cx="17697450" cy="1857155"/>
          </a:xfrm>
        </p:spPr>
        <p:txBody>
          <a:bodyPr/>
          <a:lstStyle/>
          <a:p>
            <a:r>
              <a:rPr lang="en-US"/>
              <a:t>Model: Historical Memory Construction</a:t>
            </a:r>
          </a:p>
          <a:p>
            <a:endParaRPr lang="en-US"/>
          </a:p>
        </p:txBody>
      </p:sp>
      <p:pic>
        <p:nvPicPr>
          <p:cNvPr id="26" name="Picture 25">
            <a:extLst>
              <a:ext uri="{FF2B5EF4-FFF2-40B4-BE49-F238E27FC236}">
                <a16:creationId xmlns:a16="http://schemas.microsoft.com/office/drawing/2014/main" id="{372CF285-2244-2839-4513-68FADDD2A11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72" b="89744" l="6851" r="93306">
                        <a14:foregroundMark x1="6851" y1="21083" x2="6851" y2="21083"/>
                        <a14:foregroundMark x1="8075" y1="29345" x2="8075" y2="29345"/>
                        <a14:foregroundMark x1="9456" y1="52422" x2="9456" y2="52422"/>
                        <a14:foregroundMark x1="9091" y1="44729" x2="9091" y2="44729"/>
                        <a14:foregroundMark x1="10445" y1="67521" x2="10445" y2="67521"/>
                        <a14:foregroundMark x1="14691" y1="50142" x2="14691" y2="50142"/>
                        <a14:foregroundMark x1="14118" y1="59259" x2="14118" y2="59259"/>
                        <a14:foregroundMark x1="15837" y1="33618" x2="15837" y2="33618"/>
                        <a14:foregroundMark x1="19667" y1="35613" x2="19667" y2="35613"/>
                        <a14:foregroundMark x1="18911" y1="27350" x2="18911" y2="27350"/>
                        <a14:foregroundMark x1="21256" y1="61254" x2="21256" y2="61254"/>
                        <a14:foregroundMark x1="20448" y1="48148" x2="20448" y2="48148"/>
                        <a14:foregroundMark x1="22740" y1="75783" x2="22740" y2="75783"/>
                        <a14:foregroundMark x1="21829" y1="68091" x2="21829" y2="68091"/>
                        <a14:foregroundMark x1="27377" y1="41026" x2="27377" y2="41026"/>
                        <a14:foregroundMark x1="33629" y1="53846" x2="33629" y2="53846"/>
                        <a14:foregroundMark x1="32665" y1="42450" x2="32665" y2="42450"/>
                        <a14:foregroundMark x1="41469" y1="35613" x2="41469" y2="35613"/>
                        <a14:foregroundMark x1="48033" y1="55840" x2="48033" y2="55840"/>
                        <a14:foregroundMark x1="46757" y1="41311" x2="46757" y2="41311"/>
                        <a14:foregroundMark x1="51341" y1="78632" x2="51341" y2="78632"/>
                        <a14:foregroundMark x1="63246" y1="50142" x2="63246" y2="50142"/>
                        <a14:foregroundMark x1="62021" y1="37037" x2="62021" y2="37037"/>
                        <a14:foregroundMark x1="66033" y1="74644" x2="66033" y2="74644"/>
                        <a14:foregroundMark x1="72180" y1="44729" x2="72180" y2="44729"/>
                        <a14:foregroundMark x1="71347" y1="54986" x2="71347" y2="54986"/>
                        <a14:foregroundMark x1="70695" y1="61254" x2="70695" y2="61254"/>
                        <a14:foregroundMark x1="80021" y1="45299" x2="80021" y2="45299"/>
                        <a14:foregroundMark x1="79291" y1="37037" x2="79291" y2="37037"/>
                        <a14:foregroundMark x1="84136" y1="78063" x2="84136" y2="78063"/>
                        <a14:foregroundMark x1="88799" y1="58689" x2="88799" y2="58689"/>
                        <a14:foregroundMark x1="91300" y1="35043" x2="91300" y2="35043"/>
                        <a14:foregroundMark x1="93306" y1="23077" x2="93306" y2="23077"/>
                        <a14:foregroundMark x1="90258" y1="45299" x2="90258" y2="45299"/>
                        <a14:foregroundMark x1="75150" y1="23647" x2="75150" y2="23647"/>
                        <a14:foregroundMark x1="78302" y1="29345" x2="78302" y2="29345"/>
                        <a14:foregroundMark x1="55171" y1="50997" x2="55171" y2="50997"/>
                        <a14:foregroundMark x1="57202" y1="29345" x2="57202" y2="29345"/>
                        <a14:foregroundMark x1="55744" y1="44729" x2="55744" y2="44729"/>
                        <a14:foregroundMark x1="54129" y1="61823" x2="54129" y2="61823"/>
                        <a14:foregroundMark x1="54780" y1="56980" x2="54780" y2="56980"/>
                        <a14:foregroundMark x1="44699" y1="24501" x2="44699" y2="24501"/>
                        <a14:foregroundMark x1="38578" y1="69801" x2="38578" y2="69801"/>
                        <a14:foregroundMark x1="40063" y1="49573" x2="40063" y2="49573"/>
                        <a14:foregroundMark x1="39411" y1="60399" x2="39411" y2="60399"/>
                        <a14:foregroundMark x1="34384" y1="64957" x2="34384" y2="64957"/>
                        <a14:foregroundMark x1="31180" y1="25926" x2="31180" y2="25926"/>
                        <a14:foregroundMark x1="28263" y1="28775" x2="28263" y2="28775"/>
                        <a14:foregroundMark x1="64887" y1="68091" x2="64887" y2="68091"/>
                        <a14:foregroundMark x1="64209" y1="60399" x2="64209" y2="60399"/>
                      </a14:backgroundRemoval>
                    </a14:imgEffect>
                  </a14:imgLayer>
                </a14:imgProps>
              </a:ext>
            </a:extLst>
          </a:blip>
          <a:stretch>
            <a:fillRect/>
          </a:stretch>
        </p:blipFill>
        <p:spPr>
          <a:xfrm>
            <a:off x="432962" y="4094415"/>
            <a:ext cx="13934032" cy="1270689"/>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2B3E9CC-D265-2BEB-7AFA-CD84D59A859E}"/>
                  </a:ext>
                </a:extLst>
              </p:cNvPr>
              <p:cNvSpPr txBox="1"/>
              <p:nvPr/>
            </p:nvSpPr>
            <p:spPr>
              <a:xfrm>
                <a:off x="1491269" y="1868725"/>
                <a:ext cx="21759651"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800">
                    <a:latin typeface="Arial" panose="020B0604020202020204" pitchFamily="34" charset="0"/>
                    <a:cs typeface="Arial" panose="020B0604020202020204" pitchFamily="34" charset="0"/>
                  </a:rPr>
                  <a:t>For each historical part </a:t>
                </a:r>
                <a14:m>
                  <m:oMath xmlns:m="http://schemas.openxmlformats.org/officeDocument/2006/math">
                    <m:r>
                      <a:rPr lang="en-US" sz="4800" i="1" dirty="0">
                        <a:latin typeface="Cambria Math" panose="02040503050406030204" pitchFamily="18" charset="0"/>
                      </a:rPr>
                      <m:t>𝑝</m:t>
                    </m:r>
                    <m:r>
                      <a:rPr lang="en-US" sz="4800" i="1" dirty="0">
                        <a:latin typeface="Cambria Math" panose="02040503050406030204" pitchFamily="18" charset="0"/>
                      </a:rPr>
                      <m:t> ∈</m:t>
                    </m:r>
                    <m:r>
                      <a:rPr lang="en-US" sz="4800" i="1">
                        <a:latin typeface="Cambria Math" panose="02040503050406030204" pitchFamily="18" charset="0"/>
                      </a:rPr>
                      <m:t>𝒫</m:t>
                    </m:r>
                    <m:r>
                      <a:rPr lang="en-US" sz="4800" i="1" dirty="0">
                        <a:latin typeface="Cambria Math" panose="02040503050406030204" pitchFamily="18" charset="0"/>
                      </a:rPr>
                      <m:t>∖</m:t>
                    </m:r>
                    <m:r>
                      <m:rPr>
                        <m:lit/>
                      </m:rPr>
                      <a:rPr lang="en-US" sz="4800" i="1" dirty="0">
                        <a:latin typeface="Cambria Math" panose="02040503050406030204" pitchFamily="18" charset="0"/>
                      </a:rPr>
                      <m:t>{</m:t>
                    </m:r>
                    <m:r>
                      <a:rPr lang="en-US" sz="4800" i="1" dirty="0">
                        <a:latin typeface="Cambria Math" panose="02040503050406030204" pitchFamily="18" charset="0"/>
                      </a:rPr>
                      <m:t>𝑞</m:t>
                    </m:r>
                    <m:r>
                      <m:rPr>
                        <m:lit/>
                      </m:rPr>
                      <a:rPr lang="en-US" sz="4800" i="1" dirty="0">
                        <a:latin typeface="Cambria Math" panose="02040503050406030204" pitchFamily="18" charset="0"/>
                      </a:rPr>
                      <m:t>}</m:t>
                    </m:r>
                    <m:r>
                      <a:rPr lang="en-US" sz="4800" i="1" dirty="0">
                        <a:latin typeface="Cambria Math" panose="02040503050406030204" pitchFamily="18" charset="0"/>
                      </a:rPr>
                      <m:t> </m:t>
                    </m:r>
                  </m:oMath>
                </a14:m>
                <a:r>
                  <a:rPr lang="en-US" sz="4800">
                    <a:latin typeface="Arial" panose="020B0604020202020204" pitchFamily="34" charset="0"/>
                    <a:cs typeface="Arial" panose="020B0604020202020204" pitchFamily="34" charset="0"/>
                  </a:rPr>
                  <a:t>and signal </a:t>
                </a:r>
                <a14:m>
                  <m:oMath xmlns:m="http://schemas.openxmlformats.org/officeDocument/2006/math">
                    <m:r>
                      <a:rPr lang="en-US" sz="4800" i="1" dirty="0">
                        <a:latin typeface="Cambria Math" panose="02040503050406030204" pitchFamily="18" charset="0"/>
                      </a:rPr>
                      <m:t>𝑠</m:t>
                    </m:r>
                    <m:r>
                      <a:rPr lang="en-US" sz="4800" i="1" dirty="0">
                        <a:latin typeface="Cambria Math" panose="02040503050406030204" pitchFamily="18" charset="0"/>
                      </a:rPr>
                      <m:t> ∈ </m:t>
                    </m:r>
                    <m:r>
                      <m:rPr>
                        <m:sty m:val="p"/>
                      </m:rPr>
                      <a:rPr lang="en-US" sz="4800" b="0" i="1" dirty="0" smtClean="0">
                        <a:latin typeface="Cambria Math" panose="02040503050406030204" pitchFamily="18" charset="0"/>
                      </a:rPr>
                      <m:t>S</m:t>
                    </m:r>
                  </m:oMath>
                </a14:m>
                <a:r>
                  <a:rPr lang="en-US" sz="4800">
                    <a:latin typeface="Arial" panose="020B0604020202020204" pitchFamily="34" charset="0"/>
                    <a:cs typeface="Arial" panose="020B0604020202020204" pitchFamily="34" charset="0"/>
                  </a:rPr>
                  <a:t>, sliding windows of length </a:t>
                </a:r>
                <a14:m>
                  <m:oMath xmlns:m="http://schemas.openxmlformats.org/officeDocument/2006/math">
                    <m:r>
                      <a:rPr lang="en-US" sz="4800" i="1" dirty="0">
                        <a:latin typeface="Cambria Math" panose="02040503050406030204" pitchFamily="18" charset="0"/>
                      </a:rPr>
                      <m:t>𝑊</m:t>
                    </m:r>
                    <m:r>
                      <a:rPr lang="en-US" sz="4800" i="1" dirty="0">
                        <a:latin typeface="Cambria Math" panose="02040503050406030204" pitchFamily="18" charset="0"/>
                      </a:rPr>
                      <m:t> </m:t>
                    </m:r>
                  </m:oMath>
                </a14:m>
                <a:r>
                  <a:rPr lang="en-US" sz="4800">
                    <a:latin typeface="Arial" panose="020B0604020202020204" pitchFamily="34" charset="0"/>
                    <a:cs typeface="Arial" panose="020B0604020202020204" pitchFamily="34" charset="0"/>
                  </a:rPr>
                  <a:t>and stride </a:t>
                </a:r>
                <a14:m>
                  <m:oMath xmlns:m="http://schemas.openxmlformats.org/officeDocument/2006/math">
                    <m:r>
                      <m:rPr>
                        <m:sty m:val="p"/>
                      </m:rPr>
                      <a:rPr lang="en-US" sz="4800" i="0" dirty="0" smtClean="0">
                        <a:latin typeface="Cambria Math" panose="02040503050406030204" pitchFamily="18" charset="0"/>
                      </a:rPr>
                      <m:t>Δ</m:t>
                    </m:r>
                  </m:oMath>
                </a14:m>
                <a:r>
                  <a:rPr lang="en-US" sz="4800">
                    <a:latin typeface="Arial" panose="020B0604020202020204" pitchFamily="34" charset="0"/>
                    <a:cs typeface="Arial" panose="020B0604020202020204" pitchFamily="34" charset="0"/>
                  </a:rPr>
                  <a:t> are extracted from the corresponding signal.</a:t>
                </a:r>
              </a:p>
            </p:txBody>
          </p:sp>
        </mc:Choice>
        <mc:Fallback xmlns="">
          <p:sp>
            <p:nvSpPr>
              <p:cNvPr id="13" name="TextBox 12">
                <a:extLst>
                  <a:ext uri="{FF2B5EF4-FFF2-40B4-BE49-F238E27FC236}">
                    <a16:creationId xmlns:a16="http://schemas.microsoft.com/office/drawing/2014/main" id="{62B3E9CC-D265-2BEB-7AFA-CD84D59A859E}"/>
                  </a:ext>
                </a:extLst>
              </p:cNvPr>
              <p:cNvSpPr txBox="1">
                <a:spLocks noRot="1" noChangeAspect="1" noMove="1" noResize="1" noEditPoints="1" noAdjustHandles="1" noChangeArrowheads="1" noChangeShapeType="1" noTextEdit="1"/>
              </p:cNvSpPr>
              <p:nvPr/>
            </p:nvSpPr>
            <p:spPr>
              <a:xfrm>
                <a:off x="1491269" y="1868725"/>
                <a:ext cx="21759651" cy="1569660"/>
              </a:xfrm>
              <a:prstGeom prst="rect">
                <a:avLst/>
              </a:prstGeom>
              <a:blipFill>
                <a:blip r:embed="rId4"/>
                <a:stretch>
                  <a:fillRect l="-504" t="-9339" r="-1261" b="-19455"/>
                </a:stretch>
              </a:blipFill>
              <a:ln w="12700" cap="flat">
                <a:noFill/>
                <a:miter lim="400000"/>
              </a:ln>
              <a:effectLst/>
            </p:spPr>
            <p:txBody>
              <a:bodyPr/>
              <a:lstStyle/>
              <a:p>
                <a:r>
                  <a:rPr lang="en-US">
                    <a:noFill/>
                  </a:rPr>
                  <a:t> </a:t>
                </a:r>
              </a:p>
            </p:txBody>
          </p:sp>
        </mc:Fallback>
      </mc:AlternateContent>
      <p:sp>
        <p:nvSpPr>
          <p:cNvPr id="14" name="Rectangle 13">
            <a:extLst>
              <a:ext uri="{FF2B5EF4-FFF2-40B4-BE49-F238E27FC236}">
                <a16:creationId xmlns:a16="http://schemas.microsoft.com/office/drawing/2014/main" id="{010B7135-F951-0543-A3B8-9F9409438347}"/>
              </a:ext>
            </a:extLst>
          </p:cNvPr>
          <p:cNvSpPr/>
          <p:nvPr/>
        </p:nvSpPr>
        <p:spPr>
          <a:xfrm>
            <a:off x="1229815" y="3921399"/>
            <a:ext cx="2940424" cy="1536627"/>
          </a:xfrm>
          <a:prstGeom prst="rect">
            <a:avLst/>
          </a:prstGeom>
          <a:solidFill>
            <a:schemeClr val="accent2">
              <a:lumMod val="40000"/>
              <a:lumOff val="60000"/>
              <a:alpha val="20000"/>
            </a:schemeClr>
          </a:solidFill>
          <a:ln w="76200" cap="flat">
            <a:solidFill>
              <a:schemeClr val="accent2">
                <a:lumMod val="7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5" name="Rectangle 14">
            <a:extLst>
              <a:ext uri="{FF2B5EF4-FFF2-40B4-BE49-F238E27FC236}">
                <a16:creationId xmlns:a16="http://schemas.microsoft.com/office/drawing/2014/main" id="{1F69DD6C-6AF4-0890-53AA-91D160FDEBE7}"/>
              </a:ext>
            </a:extLst>
          </p:cNvPr>
          <p:cNvSpPr/>
          <p:nvPr/>
        </p:nvSpPr>
        <p:spPr>
          <a:xfrm>
            <a:off x="2784513" y="3921399"/>
            <a:ext cx="2940424" cy="1536627"/>
          </a:xfrm>
          <a:prstGeom prst="rect">
            <a:avLst/>
          </a:prstGeom>
          <a:solidFill>
            <a:schemeClr val="accent2">
              <a:lumMod val="40000"/>
              <a:lumOff val="60000"/>
              <a:alpha val="20000"/>
            </a:schemeClr>
          </a:solidFill>
          <a:ln w="76200" cap="flat">
            <a:solidFill>
              <a:schemeClr val="accent2">
                <a:lumMod val="7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A6F2F82-23A2-29E4-5DD2-A60E7BDA0925}"/>
                  </a:ext>
                </a:extLst>
              </p:cNvPr>
              <p:cNvSpPr txBox="1"/>
              <p:nvPr/>
            </p:nvSpPr>
            <p:spPr>
              <a:xfrm>
                <a:off x="2416624" y="5731095"/>
                <a:ext cx="735779"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𝑊</m:t>
                      </m:r>
                    </m:oMath>
                  </m:oMathPara>
                </a14:m>
                <a:endParaRPr lang="en-US"/>
              </a:p>
            </p:txBody>
          </p:sp>
        </mc:Choice>
        <mc:Fallback xmlns="">
          <p:sp>
            <p:nvSpPr>
              <p:cNvPr id="18" name="TextBox 17">
                <a:extLst>
                  <a:ext uri="{FF2B5EF4-FFF2-40B4-BE49-F238E27FC236}">
                    <a16:creationId xmlns:a16="http://schemas.microsoft.com/office/drawing/2014/main" id="{7A6F2F82-23A2-29E4-5DD2-A60E7BDA0925}"/>
                  </a:ext>
                </a:extLst>
              </p:cNvPr>
              <p:cNvSpPr txBox="1">
                <a:spLocks noRot="1" noChangeAspect="1" noMove="1" noResize="1" noEditPoints="1" noAdjustHandles="1" noChangeArrowheads="1" noChangeShapeType="1" noTextEdit="1"/>
              </p:cNvSpPr>
              <p:nvPr/>
            </p:nvSpPr>
            <p:spPr>
              <a:xfrm>
                <a:off x="2416624" y="5731095"/>
                <a:ext cx="735779" cy="861774"/>
              </a:xfrm>
              <a:prstGeom prst="rect">
                <a:avLst/>
              </a:prstGeom>
              <a:blipFill>
                <a:blip r:embed="rId5"/>
                <a:stretch>
                  <a:fillRect/>
                </a:stretch>
              </a:blipFill>
              <a:ln w="12700" cap="flat">
                <a:noFill/>
                <a:miter lim="400000"/>
              </a:ln>
              <a:effectLst/>
            </p:spPr>
            <p:txBody>
              <a:bodyPr/>
              <a:lstStyle/>
              <a:p>
                <a:r>
                  <a:rPr lang="en-US">
                    <a:noFill/>
                  </a:rPr>
                  <a:t> </a:t>
                </a:r>
              </a:p>
            </p:txBody>
          </p:sp>
        </mc:Fallback>
      </mc:AlternateContent>
      <p:cxnSp>
        <p:nvCxnSpPr>
          <p:cNvPr id="27" name="Straight Arrow Connector 26">
            <a:extLst>
              <a:ext uri="{FF2B5EF4-FFF2-40B4-BE49-F238E27FC236}">
                <a16:creationId xmlns:a16="http://schemas.microsoft.com/office/drawing/2014/main" id="{829BE3C8-1647-3E19-AE44-28EE9A5F4305}"/>
              </a:ext>
            </a:extLst>
          </p:cNvPr>
          <p:cNvCxnSpPr/>
          <p:nvPr/>
        </p:nvCxnSpPr>
        <p:spPr>
          <a:xfrm>
            <a:off x="1229815" y="5724766"/>
            <a:ext cx="2940424" cy="0"/>
          </a:xfrm>
          <a:prstGeom prst="straightConnector1">
            <a:avLst/>
          </a:prstGeom>
          <a:noFill/>
          <a:ln w="76200" cap="flat">
            <a:solidFill>
              <a:srgbClr val="000000"/>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p:cxnSp>
        <p:nvCxnSpPr>
          <p:cNvPr id="31" name="Connector: Curved 30">
            <a:extLst>
              <a:ext uri="{FF2B5EF4-FFF2-40B4-BE49-F238E27FC236}">
                <a16:creationId xmlns:a16="http://schemas.microsoft.com/office/drawing/2014/main" id="{D770ED1E-349D-6DED-3D85-EA933B565172}"/>
              </a:ext>
            </a:extLst>
          </p:cNvPr>
          <p:cNvCxnSpPr>
            <a:cxnSpLocks/>
          </p:cNvCxnSpPr>
          <p:nvPr/>
        </p:nvCxnSpPr>
        <p:spPr>
          <a:xfrm rot="5400000" flipH="1" flipV="1">
            <a:off x="2778163" y="3164043"/>
            <a:ext cx="12700" cy="1554698"/>
          </a:xfrm>
          <a:prstGeom prst="curvedConnector3">
            <a:avLst>
              <a:gd name="adj1" fmla="val 4623528"/>
            </a:avLst>
          </a:prstGeom>
          <a:noFill/>
          <a:ln w="762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6F49626B-8A80-6221-E376-DCDB7CD7599B}"/>
                  </a:ext>
                </a:extLst>
              </p:cNvPr>
              <p:cNvSpPr txBox="1"/>
              <p:nvPr/>
            </p:nvSpPr>
            <p:spPr>
              <a:xfrm>
                <a:off x="2416624" y="3192790"/>
                <a:ext cx="846342"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US" i="0" dirty="0" smtClean="0">
                          <a:latin typeface="Cambria Math" panose="02040503050406030204" pitchFamily="18" charset="0"/>
                        </a:rPr>
                        <m:t>Δ</m:t>
                      </m:r>
                    </m:oMath>
                  </m:oMathPara>
                </a14:m>
                <a:endParaRPr lang="en-US"/>
              </a:p>
            </p:txBody>
          </p:sp>
        </mc:Choice>
        <mc:Fallback xmlns="">
          <p:sp>
            <p:nvSpPr>
              <p:cNvPr id="35" name="TextBox 34">
                <a:extLst>
                  <a:ext uri="{FF2B5EF4-FFF2-40B4-BE49-F238E27FC236}">
                    <a16:creationId xmlns:a16="http://schemas.microsoft.com/office/drawing/2014/main" id="{6F49626B-8A80-6221-E376-DCDB7CD7599B}"/>
                  </a:ext>
                </a:extLst>
              </p:cNvPr>
              <p:cNvSpPr txBox="1">
                <a:spLocks noRot="1" noChangeAspect="1" noMove="1" noResize="1" noEditPoints="1" noAdjustHandles="1" noChangeArrowheads="1" noChangeShapeType="1" noTextEdit="1"/>
              </p:cNvSpPr>
              <p:nvPr/>
            </p:nvSpPr>
            <p:spPr>
              <a:xfrm>
                <a:off x="2416624" y="3192790"/>
                <a:ext cx="846342" cy="861774"/>
              </a:xfrm>
              <a:prstGeom prst="rect">
                <a:avLst/>
              </a:prstGeom>
              <a:blipFill>
                <a:blip r:embed="rId6"/>
                <a:stretch>
                  <a:fillRect/>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23677DA9-1918-2FCD-3853-11F2D481C93F}"/>
                  </a:ext>
                </a:extLst>
              </p:cNvPr>
              <p:cNvSpPr txBox="1"/>
              <p:nvPr/>
            </p:nvSpPr>
            <p:spPr>
              <a:xfrm>
                <a:off x="4398623" y="8048591"/>
                <a:ext cx="14727577" cy="1677639"/>
              </a:xfrm>
              <a:prstGeom prst="rect">
                <a:avLst/>
              </a:prstGeom>
              <a:solidFill>
                <a:srgbClr val="B4FFCC"/>
              </a:solidFill>
              <a:ln w="76200" cap="flat">
                <a:solidFill>
                  <a:schemeClr val="accent2">
                    <a:lumMod val="75000"/>
                  </a:schemeClr>
                </a:solid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800">
                    <a:latin typeface="Arial" panose="020B0604020202020204" pitchFamily="34" charset="0"/>
                    <a:cs typeface="Arial" panose="020B0604020202020204" pitchFamily="34" charset="0"/>
                  </a:rPr>
                  <a:t>Valid window-index set is defined as:</a:t>
                </a:r>
              </a:p>
              <a:p>
                <a:pPr/>
                <a14:m>
                  <m:oMathPara xmlns:m="http://schemas.openxmlformats.org/officeDocument/2006/math">
                    <m:oMathParaPr>
                      <m:jc m:val="centerGroup"/>
                    </m:oMathParaPr>
                    <m:oMath xmlns:m="http://schemas.openxmlformats.org/officeDocument/2006/math">
                      <m:r>
                        <a:rPr lang="ar-AE" sz="4800" i="1" dirty="0">
                          <a:latin typeface="Cambria Math" panose="02040503050406030204" pitchFamily="18" charset="0"/>
                        </a:rPr>
                        <m:t> </m:t>
                      </m:r>
                      <m:sSub>
                        <m:sSubPr>
                          <m:ctrlPr>
                            <a:rPr lang="ar-AE" sz="4800" i="1" dirty="0">
                              <a:latin typeface="Cambria Math" panose="02040503050406030204" pitchFamily="18" charset="0"/>
                            </a:rPr>
                          </m:ctrlPr>
                        </m:sSubPr>
                        <m:e>
                          <m:r>
                            <a:rPr lang="ar-AE" sz="4800" i="1" dirty="0">
                              <a:latin typeface="Cambria Math" panose="02040503050406030204" pitchFamily="18" charset="0"/>
                            </a:rPr>
                            <m:t>𝒥</m:t>
                          </m:r>
                        </m:e>
                        <m:sub>
                          <m:r>
                            <a:rPr lang="ar-AE" sz="4800" i="1" dirty="0">
                              <a:latin typeface="Cambria Math" panose="02040503050406030204" pitchFamily="18" charset="0"/>
                              <a:cs typeface="Arial" panose="020B0604020202020204" pitchFamily="34" charset="0"/>
                            </a:rPr>
                            <m:t>𝑝</m:t>
                          </m:r>
                          <m:r>
                            <a:rPr lang="ar-AE" sz="4800" i="1" dirty="0">
                              <a:latin typeface="Cambria Math" panose="02040503050406030204" pitchFamily="18" charset="0"/>
                              <a:cs typeface="Arial" panose="020B0604020202020204" pitchFamily="34" charset="0"/>
                            </a:rPr>
                            <m:t>,   </m:t>
                          </m:r>
                          <m:r>
                            <a:rPr lang="ar-AE" sz="4800" i="1" dirty="0">
                              <a:latin typeface="Cambria Math" panose="02040503050406030204" pitchFamily="18" charset="0"/>
                              <a:cs typeface="Arial" panose="020B0604020202020204" pitchFamily="34" charset="0"/>
                            </a:rPr>
                            <m:t>𝑠</m:t>
                          </m:r>
                        </m:sub>
                      </m:sSub>
                      <m:r>
                        <a:rPr lang="ar-AE" sz="4800" i="1" dirty="0">
                          <a:latin typeface="Cambria Math" panose="02040503050406030204" pitchFamily="18" charset="0"/>
                        </a:rPr>
                        <m:t>  =    </m:t>
                      </m:r>
                      <m:d>
                        <m:dPr>
                          <m:begChr m:val=""/>
                          <m:endChr m:val="}"/>
                          <m:ctrlPr>
                            <a:rPr lang="ar-AE" sz="4800" i="1" dirty="0">
                              <a:latin typeface="Cambria Math" panose="02040503050406030204" pitchFamily="18" charset="0"/>
                            </a:rPr>
                          </m:ctrlPr>
                        </m:dPr>
                        <m:e>
                          <m:r>
                            <m:rPr>
                              <m:lit/>
                            </m:rPr>
                            <a:rPr lang="ar-AE" sz="4800" i="1" dirty="0">
                              <a:latin typeface="Cambria Math" panose="02040503050406030204" pitchFamily="18" charset="0"/>
                            </a:rPr>
                            <m:t>{</m:t>
                          </m:r>
                          <m:r>
                            <a:rPr lang="ar-AE" sz="4800" i="1" dirty="0">
                              <a:latin typeface="Cambria Math" panose="02040503050406030204" pitchFamily="18" charset="0"/>
                            </a:rPr>
                            <m:t>𝑗</m:t>
                          </m:r>
                          <m:r>
                            <a:rPr lang="ar-AE" sz="4800" i="1" dirty="0">
                              <a:latin typeface="Cambria Math" panose="02040503050406030204" pitchFamily="18" charset="0"/>
                            </a:rPr>
                            <m:t>∈</m:t>
                          </m:r>
                          <m:d>
                            <m:dPr>
                              <m:begChr m:val="{"/>
                              <m:endChr m:val="}"/>
                              <m:ctrlPr>
                                <a:rPr lang="ar-AE" sz="4800" i="1" dirty="0">
                                  <a:latin typeface="Cambria Math" panose="02040503050406030204" pitchFamily="18" charset="0"/>
                                </a:rPr>
                              </m:ctrlPr>
                            </m:dPr>
                            <m:e>
                              <m:r>
                                <a:rPr lang="ar-AE" sz="4800" i="1" dirty="0">
                                  <a:latin typeface="Cambria Math" panose="02040503050406030204" pitchFamily="18" charset="0"/>
                                </a:rPr>
                                <m:t>ℕ</m:t>
                              </m:r>
                            </m:e>
                          </m:d>
                          <m:r>
                            <a:rPr lang="ar-AE" sz="4800" i="1" dirty="0">
                              <a:latin typeface="Cambria Math" panose="02040503050406030204" pitchFamily="18" charset="0"/>
                            </a:rPr>
                            <m:t>:</m:t>
                          </m:r>
                          <m:r>
                            <a:rPr lang="ar-AE" sz="4800" i="1" dirty="0">
                              <a:latin typeface="Cambria Math" panose="02040503050406030204" pitchFamily="18" charset="0"/>
                            </a:rPr>
                            <m:t>1</m:t>
                          </m:r>
                          <m:r>
                            <a:rPr lang="ar-AE" sz="4800" i="1" dirty="0">
                              <a:latin typeface="Cambria Math" panose="02040503050406030204" pitchFamily="18" charset="0"/>
                            </a:rPr>
                            <m:t>+</m:t>
                          </m:r>
                          <m:d>
                            <m:dPr>
                              <m:ctrlPr>
                                <a:rPr lang="ar-AE" sz="4800" i="1" dirty="0">
                                  <a:latin typeface="Cambria Math" panose="02040503050406030204" pitchFamily="18" charset="0"/>
                                </a:rPr>
                              </m:ctrlPr>
                            </m:dPr>
                            <m:e>
                              <m:r>
                                <a:rPr lang="ar-AE" sz="4800" i="1" dirty="0">
                                  <a:latin typeface="Cambria Math" panose="02040503050406030204" pitchFamily="18" charset="0"/>
                                </a:rPr>
                                <m:t>𝑗</m:t>
                              </m:r>
                              <m:r>
                                <a:rPr lang="ar-AE" sz="4800" i="1" dirty="0">
                                  <a:latin typeface="Cambria Math" panose="02040503050406030204" pitchFamily="18" charset="0"/>
                                </a:rPr>
                                <m:t>−</m:t>
                              </m:r>
                              <m:r>
                                <a:rPr lang="ar-AE" sz="4800" i="1" dirty="0">
                                  <a:latin typeface="Cambria Math" panose="02040503050406030204" pitchFamily="18" charset="0"/>
                                </a:rPr>
                                <m:t>1</m:t>
                              </m:r>
                            </m:e>
                          </m:d>
                          <m:r>
                            <a:rPr lang="ar-AE" sz="4800" i="1" dirty="0">
                              <a:latin typeface="Cambria Math" panose="02040503050406030204" pitchFamily="18" charset="0"/>
                            </a:rPr>
                            <m:t>𝛥</m:t>
                          </m:r>
                          <m:r>
                            <a:rPr lang="ar-AE" sz="4800" i="1" dirty="0">
                              <a:latin typeface="Cambria Math" panose="02040503050406030204" pitchFamily="18" charset="0"/>
                            </a:rPr>
                            <m:t>+</m:t>
                          </m:r>
                          <m:r>
                            <a:rPr lang="ar-AE" sz="4800" i="1" dirty="0">
                              <a:latin typeface="Cambria Math" panose="02040503050406030204" pitchFamily="18" charset="0"/>
                            </a:rPr>
                            <m:t>𝑊</m:t>
                          </m:r>
                          <m:r>
                            <a:rPr lang="ar-AE" sz="4800" i="1" dirty="0">
                              <a:latin typeface="Cambria Math" panose="02040503050406030204" pitchFamily="18" charset="0"/>
                            </a:rPr>
                            <m:t>−</m:t>
                          </m:r>
                          <m:r>
                            <a:rPr lang="ar-AE" sz="4800" i="1" dirty="0">
                              <a:latin typeface="Cambria Math" panose="02040503050406030204" pitchFamily="18" charset="0"/>
                            </a:rPr>
                            <m:t>1</m:t>
                          </m:r>
                          <m:r>
                            <a:rPr lang="ar-AE" sz="4800" i="1" dirty="0">
                              <a:latin typeface="Cambria Math" panose="02040503050406030204" pitchFamily="18" charset="0"/>
                            </a:rPr>
                            <m:t> ≤</m:t>
                          </m:r>
                          <m:sSub>
                            <m:sSubPr>
                              <m:ctrlPr>
                                <a:rPr lang="ar-AE" sz="4800" i="1" dirty="0">
                                  <a:latin typeface="Cambria Math" panose="02040503050406030204" pitchFamily="18" charset="0"/>
                                </a:rPr>
                              </m:ctrlPr>
                            </m:sSubPr>
                            <m:e>
                              <m:r>
                                <a:rPr lang="ar-AE" sz="4800" i="1" dirty="0">
                                  <a:latin typeface="Cambria Math" panose="02040503050406030204" pitchFamily="18" charset="0"/>
                                </a:rPr>
                                <m:t>𝐿</m:t>
                              </m:r>
                            </m:e>
                            <m:sub>
                              <m:r>
                                <a:rPr lang="ar-AE" sz="4800" i="1" dirty="0">
                                  <a:latin typeface="Cambria Math" panose="02040503050406030204" pitchFamily="18" charset="0"/>
                                  <a:cs typeface="Arial" panose="020B0604020202020204" pitchFamily="34" charset="0"/>
                                </a:rPr>
                                <m:t>𝑝</m:t>
                              </m:r>
                              <m:r>
                                <a:rPr lang="ar-AE" sz="4800" i="1" dirty="0">
                                  <a:latin typeface="Cambria Math" panose="02040503050406030204" pitchFamily="18" charset="0"/>
                                  <a:cs typeface="Arial" panose="020B0604020202020204" pitchFamily="34" charset="0"/>
                                </a:rPr>
                                <m:t>,   </m:t>
                              </m:r>
                              <m:r>
                                <a:rPr lang="ar-AE" sz="4800" i="1" dirty="0">
                                  <a:latin typeface="Cambria Math" panose="02040503050406030204" pitchFamily="18" charset="0"/>
                                  <a:cs typeface="Arial" panose="020B0604020202020204" pitchFamily="34" charset="0"/>
                                </a:rPr>
                                <m:t>𝑠</m:t>
                              </m:r>
                            </m:sub>
                          </m:sSub>
                          <m:r>
                            <a:rPr lang="ar-AE" sz="4800" i="1" dirty="0">
                              <a:latin typeface="Cambria Math" panose="02040503050406030204" pitchFamily="18" charset="0"/>
                            </a:rPr>
                            <m:t>  </m:t>
                          </m:r>
                        </m:e>
                      </m:d>
                      <m:r>
                        <a:rPr lang="ar-AE" sz="4800" i="1" dirty="0">
                          <a:latin typeface="Cambria Math" panose="02040503050406030204" pitchFamily="18" charset="0"/>
                        </a:rPr>
                        <m:t>.</m:t>
                      </m:r>
                    </m:oMath>
                  </m:oMathPara>
                </a14:m>
                <a:endParaRPr lang="ar-AE" sz="4800"/>
              </a:p>
            </p:txBody>
          </p:sp>
        </mc:Choice>
        <mc:Fallback xmlns="">
          <p:sp>
            <p:nvSpPr>
              <p:cNvPr id="39" name="TextBox 38">
                <a:extLst>
                  <a:ext uri="{FF2B5EF4-FFF2-40B4-BE49-F238E27FC236}">
                    <a16:creationId xmlns:a16="http://schemas.microsoft.com/office/drawing/2014/main" id="{23677DA9-1918-2FCD-3853-11F2D481C93F}"/>
                  </a:ext>
                </a:extLst>
              </p:cNvPr>
              <p:cNvSpPr txBox="1">
                <a:spLocks noRot="1" noChangeAspect="1" noMove="1" noResize="1" noEditPoints="1" noAdjustHandles="1" noChangeArrowheads="1" noChangeShapeType="1" noTextEdit="1"/>
              </p:cNvSpPr>
              <p:nvPr/>
            </p:nvSpPr>
            <p:spPr>
              <a:xfrm>
                <a:off x="4398623" y="8048591"/>
                <a:ext cx="14727577" cy="1677639"/>
              </a:xfrm>
              <a:prstGeom prst="rect">
                <a:avLst/>
              </a:prstGeom>
              <a:blipFill>
                <a:blip r:embed="rId7"/>
                <a:stretch>
                  <a:fillRect t="-6228" b="-12111"/>
                </a:stretch>
              </a:blipFill>
              <a:ln w="76200" cap="flat">
                <a:solidFill>
                  <a:schemeClr val="accent2">
                    <a:lumMod val="75000"/>
                  </a:schemeClr>
                </a:solid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58B807C4-3485-AAA3-2EC8-AB448EF27B5D}"/>
                  </a:ext>
                </a:extLst>
              </p:cNvPr>
              <p:cNvSpPr txBox="1"/>
              <p:nvPr/>
            </p:nvSpPr>
            <p:spPr>
              <a:xfrm>
                <a:off x="112373" y="10348632"/>
                <a:ext cx="24159253" cy="17412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800">
                    <a:latin typeface="Arial" panose="020B0604020202020204" pitchFamily="34" charset="0"/>
                    <a:cs typeface="Arial" panose="020B0604020202020204" pitchFamily="34" charset="0"/>
                  </a:rPr>
                  <a:t>For each </a:t>
                </a:r>
                <a14:m>
                  <m:oMath xmlns:m="http://schemas.openxmlformats.org/officeDocument/2006/math">
                    <m:r>
                      <a:rPr lang="en-US" sz="4800" i="1" dirty="0">
                        <a:latin typeface="Cambria Math" panose="02040503050406030204" pitchFamily="18" charset="0"/>
                      </a:rPr>
                      <m:t>𝑗</m:t>
                    </m:r>
                    <m:r>
                      <a:rPr lang="en-US" sz="4800" i="1" dirty="0">
                        <a:latin typeface="Cambria Math" panose="02040503050406030204" pitchFamily="18" charset="0"/>
                      </a:rPr>
                      <m:t>∈</m:t>
                    </m:r>
                    <m:sSub>
                      <m:sSubPr>
                        <m:ctrlPr>
                          <a:rPr lang="en-US" sz="4800" i="1" dirty="0">
                            <a:latin typeface="Cambria Math" panose="02040503050406030204" pitchFamily="18" charset="0"/>
                          </a:rPr>
                        </m:ctrlPr>
                      </m:sSubPr>
                      <m:e>
                        <m:r>
                          <a:rPr lang="en-US" sz="4800" i="1" dirty="0">
                            <a:latin typeface="Cambria Math" panose="02040503050406030204" pitchFamily="18" charset="0"/>
                          </a:rPr>
                          <m:t>𝒥</m:t>
                        </m:r>
                      </m:e>
                      <m:sub>
                        <m:r>
                          <a:rPr lang="en-US" sz="4400" i="1" dirty="0">
                            <a:latin typeface="Cambria Math" panose="02040503050406030204" pitchFamily="18" charset="0"/>
                            <a:cs typeface="Arial" panose="020B0604020202020204" pitchFamily="34" charset="0"/>
                          </a:rPr>
                          <m:t>𝑝</m:t>
                        </m:r>
                        <m:r>
                          <a:rPr lang="en-US" sz="4800" b="0" i="1" dirty="0" smtClean="0">
                            <a:latin typeface="Cambria Math" panose="02040503050406030204" pitchFamily="18" charset="0"/>
                          </a:rPr>
                          <m:t>,   </m:t>
                        </m:r>
                        <m:r>
                          <m:rPr>
                            <m:sty m:val="p"/>
                          </m:rPr>
                          <a:rPr lang="en-US" sz="4800" b="0" i="1" dirty="0" smtClean="0">
                            <a:latin typeface="Cambria Math" panose="02040503050406030204" pitchFamily="18" charset="0"/>
                          </a:rPr>
                          <m:t>s</m:t>
                        </m:r>
                      </m:sub>
                    </m:sSub>
                  </m:oMath>
                </a14:m>
                <a:r>
                  <a:rPr lang="en-US" sz="4800">
                    <a:latin typeface="Arial" panose="020B0604020202020204" pitchFamily="34" charset="0"/>
                    <a:cs typeface="Arial" panose="020B0604020202020204" pitchFamily="34" charset="0"/>
                  </a:rPr>
                  <a:t>, let </a:t>
                </a:r>
                <a14:m>
                  <m:oMath xmlns:m="http://schemas.openxmlformats.org/officeDocument/2006/math">
                    <m:sSub>
                      <m:sSubPr>
                        <m:ctrlPr>
                          <a:rPr lang="en-US" sz="4800" i="1" dirty="0" smtClean="0">
                            <a:latin typeface="Cambria Math" panose="02040503050406030204" pitchFamily="18" charset="0"/>
                          </a:rPr>
                        </m:ctrlPr>
                      </m:sSubPr>
                      <m:e>
                        <m:r>
                          <a:rPr lang="en-US" sz="4800" i="1" dirty="0" smtClean="0">
                            <a:latin typeface="Cambria Math" panose="02040503050406030204" pitchFamily="18" charset="0"/>
                          </a:rPr>
                          <m:t>𝜏</m:t>
                        </m:r>
                      </m:e>
                      <m:sub>
                        <m:r>
                          <a:rPr lang="en-US" sz="4800" i="1" dirty="0" err="1">
                            <a:latin typeface="Cambria Math" panose="02040503050406030204" pitchFamily="18" charset="0"/>
                          </a:rPr>
                          <m:t>𝑗</m:t>
                        </m:r>
                      </m:sub>
                    </m:sSub>
                    <m:r>
                      <a:rPr lang="en-US" sz="4800" i="1" dirty="0">
                        <a:latin typeface="Cambria Math" panose="02040503050406030204" pitchFamily="18" charset="0"/>
                      </a:rPr>
                      <m:t>=</m:t>
                    </m:r>
                    <m:r>
                      <a:rPr lang="en-US" sz="4800" i="1" dirty="0">
                        <a:latin typeface="Cambria Math" panose="02040503050406030204" pitchFamily="18" charset="0"/>
                      </a:rPr>
                      <m:t>1</m:t>
                    </m:r>
                    <m:r>
                      <a:rPr lang="en-US" sz="4800" i="1" dirty="0">
                        <a:latin typeface="Cambria Math" panose="02040503050406030204" pitchFamily="18" charset="0"/>
                      </a:rPr>
                      <m:t>+</m:t>
                    </m:r>
                    <m:d>
                      <m:dPr>
                        <m:ctrlPr>
                          <a:rPr lang="en-US" sz="4800" i="1" dirty="0">
                            <a:latin typeface="Cambria Math" panose="02040503050406030204" pitchFamily="18" charset="0"/>
                          </a:rPr>
                        </m:ctrlPr>
                      </m:dPr>
                      <m:e>
                        <m:r>
                          <a:rPr lang="en-US" sz="4800" i="1" dirty="0">
                            <a:latin typeface="Cambria Math" panose="02040503050406030204" pitchFamily="18" charset="0"/>
                          </a:rPr>
                          <m:t>𝑗</m:t>
                        </m:r>
                        <m:r>
                          <a:rPr lang="en-US" sz="4800" i="1" dirty="0">
                            <a:latin typeface="Cambria Math" panose="02040503050406030204" pitchFamily="18" charset="0"/>
                          </a:rPr>
                          <m:t>−</m:t>
                        </m:r>
                        <m:r>
                          <a:rPr lang="en-US" sz="4800" i="1" dirty="0">
                            <a:latin typeface="Cambria Math" panose="02040503050406030204" pitchFamily="18" charset="0"/>
                          </a:rPr>
                          <m:t>1</m:t>
                        </m:r>
                      </m:e>
                    </m:d>
                    <m:r>
                      <m:rPr>
                        <m:sty m:val="p"/>
                      </m:rPr>
                      <a:rPr lang="en-US" sz="4800" i="0" dirty="0">
                        <a:latin typeface="Cambria Math" panose="02040503050406030204" pitchFamily="18" charset="0"/>
                      </a:rPr>
                      <m:t>Δ</m:t>
                    </m:r>
                  </m:oMath>
                </a14:m>
                <a:r>
                  <a:rPr lang="en-US" sz="4800">
                    <a:latin typeface="Arial" panose="020B0604020202020204" pitchFamily="34" charset="0"/>
                    <a:cs typeface="Arial" panose="020B0604020202020204" pitchFamily="34" charset="0"/>
                  </a:rPr>
                  <a:t> and define the corresponding signal window as:</a:t>
                </a:r>
              </a:p>
              <a:p>
                <a:pPr/>
                <a14:m>
                  <m:oMathPara xmlns:m="http://schemas.openxmlformats.org/officeDocument/2006/math">
                    <m:oMathParaPr>
                      <m:jc m:val="centerGroup"/>
                    </m:oMathParaPr>
                    <m:oMath xmlns:m="http://schemas.openxmlformats.org/officeDocument/2006/math">
                      <m:sSub>
                        <m:sSubPr>
                          <m:ctrlPr>
                            <a:rPr lang="en-US" sz="4800" i="1" dirty="0" smtClean="0">
                              <a:latin typeface="Cambria Math" panose="02040503050406030204" pitchFamily="18" charset="0"/>
                              <a:cs typeface="Arial" panose="020B0604020202020204" pitchFamily="34" charset="0"/>
                            </a:rPr>
                          </m:ctrlPr>
                        </m:sSubPr>
                        <m:e>
                          <m:r>
                            <a:rPr lang="en-US" sz="4800" i="1" dirty="0" smtClean="0">
                              <a:latin typeface="Cambria Math" panose="02040503050406030204" pitchFamily="18" charset="0"/>
                              <a:cs typeface="Arial" panose="020B0604020202020204" pitchFamily="34" charset="0"/>
                            </a:rPr>
                            <m:t>𝑤</m:t>
                          </m:r>
                        </m:e>
                        <m:sub>
                          <m:r>
                            <a:rPr lang="en-US" sz="4800" i="1" dirty="0" err="1">
                              <a:latin typeface="Cambria Math" panose="02040503050406030204" pitchFamily="18" charset="0"/>
                              <a:cs typeface="Arial" panose="020B0604020202020204" pitchFamily="34" charset="0"/>
                            </a:rPr>
                            <m:t>𝑝</m:t>
                          </m:r>
                          <m:r>
                            <a:rPr lang="en-US" sz="4800" i="1" dirty="0" err="1">
                              <a:latin typeface="Cambria Math" panose="02040503050406030204" pitchFamily="18" charset="0"/>
                              <a:cs typeface="Arial" panose="020B0604020202020204" pitchFamily="34" charset="0"/>
                            </a:rPr>
                            <m:t>,</m:t>
                          </m:r>
                          <m:r>
                            <a:rPr lang="en-US" sz="4800" i="1" dirty="0" err="1">
                              <a:latin typeface="Cambria Math" panose="02040503050406030204" pitchFamily="18" charset="0"/>
                              <a:cs typeface="Arial" panose="020B0604020202020204" pitchFamily="34" charset="0"/>
                            </a:rPr>
                            <m:t>𝑠</m:t>
                          </m:r>
                          <m:r>
                            <a:rPr lang="en-US" sz="4800" i="1" dirty="0" err="1">
                              <a:latin typeface="Cambria Math" panose="02040503050406030204" pitchFamily="18" charset="0"/>
                              <a:cs typeface="Arial" panose="020B0604020202020204" pitchFamily="34" charset="0"/>
                            </a:rPr>
                            <m:t>,</m:t>
                          </m:r>
                          <m:r>
                            <a:rPr lang="en-US" sz="4800" i="1" dirty="0" err="1">
                              <a:latin typeface="Cambria Math" panose="02040503050406030204" pitchFamily="18" charset="0"/>
                              <a:cs typeface="Arial" panose="020B0604020202020204" pitchFamily="34" charset="0"/>
                            </a:rPr>
                            <m:t>𝑗</m:t>
                          </m:r>
                        </m:sub>
                      </m:sSub>
                      <m:r>
                        <a:rPr lang="en-US" sz="4800" i="1" dirty="0">
                          <a:latin typeface="Cambria Math" panose="02040503050406030204" pitchFamily="18" charset="0"/>
                          <a:cs typeface="Arial" panose="020B0604020202020204" pitchFamily="34" charset="0"/>
                        </a:rPr>
                        <m:t>=</m:t>
                      </m:r>
                      <m:sSub>
                        <m:sSubPr>
                          <m:ctrlPr>
                            <a:rPr lang="en-US" sz="4800" i="1" dirty="0" smtClean="0">
                              <a:latin typeface="Cambria Math" panose="02040503050406030204" pitchFamily="18" charset="0"/>
                              <a:cs typeface="Arial" panose="020B0604020202020204" pitchFamily="34" charset="0"/>
                            </a:rPr>
                          </m:ctrlPr>
                        </m:sSubPr>
                        <m:e>
                          <m:r>
                            <a:rPr lang="en-US" sz="4800" i="1" dirty="0">
                              <a:latin typeface="Cambria Math" panose="02040503050406030204" pitchFamily="18" charset="0"/>
                              <a:cs typeface="Arial" panose="020B0604020202020204" pitchFamily="34" charset="0"/>
                            </a:rPr>
                            <m:t>𝑥</m:t>
                          </m:r>
                        </m:e>
                        <m:sub>
                          <m:r>
                            <a:rPr lang="en-US" sz="4800" i="1" dirty="0" err="1">
                              <a:latin typeface="Cambria Math" panose="02040503050406030204" pitchFamily="18" charset="0"/>
                              <a:cs typeface="Arial" panose="020B0604020202020204" pitchFamily="34" charset="0"/>
                            </a:rPr>
                            <m:t>𝑝</m:t>
                          </m:r>
                          <m:r>
                            <a:rPr lang="en-US" sz="4800" i="1" dirty="0" err="1">
                              <a:latin typeface="Cambria Math" panose="02040503050406030204" pitchFamily="18" charset="0"/>
                              <a:cs typeface="Arial" panose="020B0604020202020204" pitchFamily="34" charset="0"/>
                            </a:rPr>
                            <m:t>,</m:t>
                          </m:r>
                          <m:r>
                            <a:rPr lang="en-US" sz="4800" i="1" dirty="0" err="1">
                              <a:latin typeface="Cambria Math" panose="02040503050406030204" pitchFamily="18" charset="0"/>
                              <a:cs typeface="Arial" panose="020B0604020202020204" pitchFamily="34" charset="0"/>
                            </a:rPr>
                            <m:t>𝑠</m:t>
                          </m:r>
                        </m:sub>
                      </m:sSub>
                      <m:d>
                        <m:dPr>
                          <m:begChr m:val="["/>
                          <m:endChr m:val="]"/>
                          <m:ctrlPr>
                            <a:rPr lang="en-US" sz="4800" i="1" dirty="0">
                              <a:latin typeface="Cambria Math" panose="02040503050406030204" pitchFamily="18" charset="0"/>
                              <a:cs typeface="Arial" panose="020B0604020202020204" pitchFamily="34" charset="0"/>
                            </a:rPr>
                          </m:ctrlPr>
                        </m:dPr>
                        <m:e>
                          <m:sSub>
                            <m:sSubPr>
                              <m:ctrlPr>
                                <a:rPr lang="en-US" sz="4800" i="1" dirty="0" err="1">
                                  <a:latin typeface="Cambria Math" panose="02040503050406030204" pitchFamily="18" charset="0"/>
                                  <a:cs typeface="Arial" panose="020B0604020202020204" pitchFamily="34" charset="0"/>
                                </a:rPr>
                              </m:ctrlPr>
                            </m:sSubPr>
                            <m:e>
                              <m:r>
                                <a:rPr lang="en-US" sz="4800" i="1" dirty="0">
                                  <a:latin typeface="Cambria Math" panose="02040503050406030204" pitchFamily="18" charset="0"/>
                                  <a:cs typeface="Arial" panose="020B0604020202020204" pitchFamily="34" charset="0"/>
                                </a:rPr>
                                <m:t>𝜏</m:t>
                              </m:r>
                            </m:e>
                            <m:sub>
                              <m:r>
                                <a:rPr lang="en-US" sz="4800" i="1" dirty="0" err="1">
                                  <a:latin typeface="Cambria Math" panose="02040503050406030204" pitchFamily="18" charset="0"/>
                                  <a:cs typeface="Arial" panose="020B0604020202020204" pitchFamily="34" charset="0"/>
                                </a:rPr>
                                <m:t>𝑗</m:t>
                              </m:r>
                            </m:sub>
                          </m:sSub>
                          <m:r>
                            <a:rPr lang="en-US" sz="4800" i="1" dirty="0">
                              <a:latin typeface="Cambria Math" panose="02040503050406030204" pitchFamily="18" charset="0"/>
                              <a:cs typeface="Arial" panose="020B0604020202020204" pitchFamily="34" charset="0"/>
                            </a:rPr>
                            <m:t>:</m:t>
                          </m:r>
                          <m:sSub>
                            <m:sSubPr>
                              <m:ctrlPr>
                                <a:rPr lang="en-US" sz="4800" i="1" dirty="0" err="1">
                                  <a:latin typeface="Cambria Math" panose="02040503050406030204" pitchFamily="18" charset="0"/>
                                  <a:cs typeface="Arial" panose="020B0604020202020204" pitchFamily="34" charset="0"/>
                                </a:rPr>
                              </m:ctrlPr>
                            </m:sSubPr>
                            <m:e>
                              <m:r>
                                <a:rPr lang="en-US" sz="4800" i="1" dirty="0">
                                  <a:latin typeface="Cambria Math" panose="02040503050406030204" pitchFamily="18" charset="0"/>
                                  <a:cs typeface="Arial" panose="020B0604020202020204" pitchFamily="34" charset="0"/>
                                </a:rPr>
                                <m:t>𝜏</m:t>
                              </m:r>
                            </m:e>
                            <m:sub>
                              <m:r>
                                <a:rPr lang="en-US" sz="4800" i="1" dirty="0" err="1">
                                  <a:latin typeface="Cambria Math" panose="02040503050406030204" pitchFamily="18" charset="0"/>
                                  <a:cs typeface="Arial" panose="020B0604020202020204" pitchFamily="34" charset="0"/>
                                </a:rPr>
                                <m:t>𝑗</m:t>
                              </m:r>
                            </m:sub>
                          </m:sSub>
                          <m:r>
                            <a:rPr lang="en-US" sz="4800" i="1" dirty="0">
                              <a:latin typeface="Cambria Math" panose="02040503050406030204" pitchFamily="18" charset="0"/>
                              <a:cs typeface="Arial" panose="020B0604020202020204" pitchFamily="34" charset="0"/>
                            </a:rPr>
                            <m:t>+</m:t>
                          </m:r>
                          <m:r>
                            <a:rPr lang="en-US" sz="4800" i="1" dirty="0">
                              <a:latin typeface="Cambria Math" panose="02040503050406030204" pitchFamily="18" charset="0"/>
                              <a:cs typeface="Arial" panose="020B0604020202020204" pitchFamily="34" charset="0"/>
                            </a:rPr>
                            <m:t>𝑊</m:t>
                          </m:r>
                          <m:r>
                            <a:rPr lang="en-US" sz="4800" i="1" dirty="0">
                              <a:latin typeface="Cambria Math" panose="02040503050406030204" pitchFamily="18" charset="0"/>
                              <a:cs typeface="Arial" panose="020B0604020202020204" pitchFamily="34" charset="0"/>
                            </a:rPr>
                            <m:t>−</m:t>
                          </m:r>
                          <m:r>
                            <a:rPr lang="en-US" sz="4800" i="1" dirty="0">
                              <a:latin typeface="Cambria Math" panose="02040503050406030204" pitchFamily="18" charset="0"/>
                              <a:cs typeface="Arial" panose="020B0604020202020204" pitchFamily="34" charset="0"/>
                            </a:rPr>
                            <m:t>1</m:t>
                          </m:r>
                        </m:e>
                      </m:d>
                      <m:r>
                        <a:rPr lang="en-US" sz="4800" i="1" dirty="0">
                          <a:latin typeface="Cambria Math" panose="02040503050406030204" pitchFamily="18" charset="0"/>
                          <a:cs typeface="Arial" panose="020B0604020202020204" pitchFamily="34" charset="0"/>
                        </a:rPr>
                        <m:t>∈</m:t>
                      </m:r>
                      <m:sSup>
                        <m:sSupPr>
                          <m:ctrlPr>
                            <a:rPr lang="en-US" sz="4800" i="1" dirty="0">
                              <a:latin typeface="Cambria Math" panose="02040503050406030204" pitchFamily="18" charset="0"/>
                              <a:cs typeface="Arial" panose="020B0604020202020204" pitchFamily="34" charset="0"/>
                            </a:rPr>
                          </m:ctrlPr>
                        </m:sSupPr>
                        <m:e>
                          <m:r>
                            <a:rPr lang="en-US" sz="4800" i="1" dirty="0">
                              <a:latin typeface="Cambria Math" panose="02040503050406030204" pitchFamily="18" charset="0"/>
                              <a:cs typeface="Arial" panose="020B0604020202020204" pitchFamily="34" charset="0"/>
                            </a:rPr>
                            <m:t>ℝ</m:t>
                          </m:r>
                        </m:e>
                        <m:sup>
                          <m:r>
                            <a:rPr lang="en-US" sz="4800" i="1" dirty="0">
                              <a:latin typeface="Cambria Math" panose="02040503050406030204" pitchFamily="18" charset="0"/>
                              <a:cs typeface="Arial" panose="020B0604020202020204" pitchFamily="34" charset="0"/>
                            </a:rPr>
                            <m:t>𝕎</m:t>
                          </m:r>
                        </m:sup>
                      </m:sSup>
                      <m:r>
                        <a:rPr lang="en-US" sz="4800" i="1" dirty="0">
                          <a:latin typeface="Cambria Math" panose="02040503050406030204" pitchFamily="18" charset="0"/>
                          <a:cs typeface="Arial" panose="020B0604020202020204" pitchFamily="34" charset="0"/>
                        </a:rPr>
                        <m:t>.</m:t>
                      </m:r>
                    </m:oMath>
                  </m:oMathPara>
                </a14:m>
                <a:endParaRPr lang="en-US" sz="4800">
                  <a:latin typeface="Arial" panose="020B0604020202020204" pitchFamily="34" charset="0"/>
                  <a:cs typeface="Arial" panose="020B0604020202020204" pitchFamily="34" charset="0"/>
                </a:endParaRPr>
              </a:p>
            </p:txBody>
          </p:sp>
        </mc:Choice>
        <mc:Fallback xmlns="">
          <p:sp>
            <p:nvSpPr>
              <p:cNvPr id="43" name="TextBox 42">
                <a:extLst>
                  <a:ext uri="{FF2B5EF4-FFF2-40B4-BE49-F238E27FC236}">
                    <a16:creationId xmlns:a16="http://schemas.microsoft.com/office/drawing/2014/main" id="{58B807C4-3485-AAA3-2EC8-AB448EF27B5D}"/>
                  </a:ext>
                </a:extLst>
              </p:cNvPr>
              <p:cNvSpPr txBox="1">
                <a:spLocks noRot="1" noChangeAspect="1" noMove="1" noResize="1" noEditPoints="1" noAdjustHandles="1" noChangeArrowheads="1" noChangeShapeType="1" noTextEdit="1"/>
              </p:cNvSpPr>
              <p:nvPr/>
            </p:nvSpPr>
            <p:spPr>
              <a:xfrm>
                <a:off x="112373" y="10348632"/>
                <a:ext cx="24159253" cy="1741246"/>
              </a:xfrm>
              <a:prstGeom prst="rect">
                <a:avLst/>
              </a:prstGeom>
              <a:blipFill>
                <a:blip r:embed="rId8"/>
                <a:stretch>
                  <a:fillRect t="-8772"/>
                </a:stretch>
              </a:blipFill>
              <a:ln w="12700" cap="flat">
                <a:noFill/>
                <a:miter lim="400000"/>
              </a:ln>
              <a:effectLst/>
            </p:spPr>
            <p:txBody>
              <a:bodyPr/>
              <a:lstStyle/>
              <a:p>
                <a:r>
                  <a:rPr lang="en-US">
                    <a:noFill/>
                  </a:rPr>
                  <a:t> </a:t>
                </a:r>
              </a:p>
            </p:txBody>
          </p:sp>
        </mc:Fallback>
      </mc:AlternateContent>
      <p:cxnSp>
        <p:nvCxnSpPr>
          <p:cNvPr id="2" name="Straight Arrow Connector 1">
            <a:extLst>
              <a:ext uri="{FF2B5EF4-FFF2-40B4-BE49-F238E27FC236}">
                <a16:creationId xmlns:a16="http://schemas.microsoft.com/office/drawing/2014/main" id="{EC5B2D77-59B7-7C8F-945A-D5F39B5C732F}"/>
              </a:ext>
            </a:extLst>
          </p:cNvPr>
          <p:cNvCxnSpPr>
            <a:cxnSpLocks/>
          </p:cNvCxnSpPr>
          <p:nvPr/>
        </p:nvCxnSpPr>
        <p:spPr>
          <a:xfrm>
            <a:off x="1229815" y="6519837"/>
            <a:ext cx="12466404" cy="0"/>
          </a:xfrm>
          <a:prstGeom prst="straightConnector1">
            <a:avLst/>
          </a:prstGeom>
          <a:noFill/>
          <a:ln w="76200" cap="flat">
            <a:solidFill>
              <a:srgbClr val="000000"/>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948612E-8B6D-857D-21B4-6AB5FD282B82}"/>
                  </a:ext>
                </a:extLst>
              </p:cNvPr>
              <p:cNvSpPr txBox="1"/>
              <p:nvPr/>
            </p:nvSpPr>
            <p:spPr>
              <a:xfrm>
                <a:off x="1055644" y="6568609"/>
                <a:ext cx="12466404"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14:m>
                  <m:oMathPara xmlns:m="http://schemas.openxmlformats.org/officeDocument/2006/math">
                    <m:oMathParaPr>
                      <m:jc m:val="centerGroup"/>
                    </m:oMathParaPr>
                    <m:oMath xmlns:m="http://schemas.openxmlformats.org/officeDocument/2006/math">
                      <m:r>
                        <a:rPr lang="en-US" sz="5000" b="0" i="1" dirty="0" smtClean="0">
                          <a:latin typeface="Cambria Math" panose="02040503050406030204" pitchFamily="18" charset="0"/>
                        </a:rPr>
                        <m:t>𝐿</m:t>
                      </m:r>
                    </m:oMath>
                  </m:oMathPara>
                </a14:m>
                <a:endParaRPr lang="en-US" sz="5000" i="1"/>
              </a:p>
            </p:txBody>
          </p:sp>
        </mc:Choice>
        <mc:Fallback xmlns="">
          <p:sp>
            <p:nvSpPr>
              <p:cNvPr id="6" name="TextBox 5">
                <a:extLst>
                  <a:ext uri="{FF2B5EF4-FFF2-40B4-BE49-F238E27FC236}">
                    <a16:creationId xmlns:a16="http://schemas.microsoft.com/office/drawing/2014/main" id="{9948612E-8B6D-857D-21B4-6AB5FD282B82}"/>
                  </a:ext>
                </a:extLst>
              </p:cNvPr>
              <p:cNvSpPr txBox="1">
                <a:spLocks noRot="1" noChangeAspect="1" noMove="1" noResize="1" noEditPoints="1" noAdjustHandles="1" noChangeArrowheads="1" noChangeShapeType="1" noTextEdit="1"/>
              </p:cNvSpPr>
              <p:nvPr/>
            </p:nvSpPr>
            <p:spPr>
              <a:xfrm>
                <a:off x="1055644" y="6568609"/>
                <a:ext cx="12466404" cy="861774"/>
              </a:xfrm>
              <a:prstGeom prst="rect">
                <a:avLst/>
              </a:prstGeom>
              <a:blipFill>
                <a:blip r:embed="rId9"/>
                <a:stretch>
                  <a:fillRect/>
                </a:stretch>
              </a:blipFill>
              <a:ln w="12700" cap="flat">
                <a:noFill/>
                <a:miter lim="400000"/>
              </a:ln>
              <a:effectLst/>
            </p:spPr>
            <p:txBody>
              <a:bodyPr/>
              <a:lstStyle/>
              <a:p>
                <a:r>
                  <a:rPr lang="en-US">
                    <a:noFill/>
                  </a:rPr>
                  <a:t> </a:t>
                </a:r>
              </a:p>
            </p:txBody>
          </p:sp>
        </mc:Fallback>
      </mc:AlternateContent>
      <p:pic>
        <p:nvPicPr>
          <p:cNvPr id="8" name="Picture 7">
            <a:extLst>
              <a:ext uri="{FF2B5EF4-FFF2-40B4-BE49-F238E27FC236}">
                <a16:creationId xmlns:a16="http://schemas.microsoft.com/office/drawing/2014/main" id="{93447E1B-3030-E146-5C0A-FB9E2190FE3D}"/>
              </a:ext>
            </a:extLst>
          </p:cNvPr>
          <p:cNvPicPr>
            <a:picLocks noChangeAspect="1"/>
          </p:cNvPicPr>
          <p:nvPr/>
        </p:nvPicPr>
        <p:blipFill>
          <a:blip r:embed="rId10">
            <a:extLst>
              <a:ext uri="{BEBA8EAE-BF5A-486C-A8C5-ECC9F3942E4B}">
                <a14:imgProps xmlns:a14="http://schemas.microsoft.com/office/drawing/2010/main">
                  <a14:imgLayer r:embed="rId3">
                    <a14:imgEffect>
                      <a14:backgroundRemoval t="9972" b="89744" l="6851" r="93306">
                        <a14:foregroundMark x1="6851" y1="21083" x2="6851" y2="21083"/>
                        <a14:foregroundMark x1="8075" y1="29345" x2="8075" y2="29345"/>
                        <a14:foregroundMark x1="9456" y1="52422" x2="9456" y2="52422"/>
                        <a14:foregroundMark x1="9091" y1="44729" x2="9091" y2="44729"/>
                        <a14:foregroundMark x1="10445" y1="67521" x2="10445" y2="67521"/>
                        <a14:foregroundMark x1="14691" y1="50142" x2="14691" y2="50142"/>
                        <a14:foregroundMark x1="14118" y1="59259" x2="14118" y2="59259"/>
                        <a14:foregroundMark x1="15837" y1="33618" x2="15837" y2="33618"/>
                        <a14:foregroundMark x1="19667" y1="35613" x2="19667" y2="35613"/>
                        <a14:foregroundMark x1="18911" y1="27350" x2="18911" y2="27350"/>
                        <a14:foregroundMark x1="21256" y1="61254" x2="21256" y2="61254"/>
                        <a14:foregroundMark x1="20448" y1="48148" x2="20448" y2="48148"/>
                        <a14:foregroundMark x1="22740" y1="75783" x2="22740" y2="75783"/>
                        <a14:foregroundMark x1="21829" y1="68091" x2="21829" y2="68091"/>
                        <a14:foregroundMark x1="27377" y1="41026" x2="27377" y2="41026"/>
                        <a14:foregroundMark x1="33629" y1="53846" x2="33629" y2="53846"/>
                        <a14:foregroundMark x1="32665" y1="42450" x2="32665" y2="42450"/>
                        <a14:foregroundMark x1="41469" y1="35613" x2="41469" y2="35613"/>
                        <a14:foregroundMark x1="48033" y1="55840" x2="48033" y2="55840"/>
                        <a14:foregroundMark x1="46757" y1="41311" x2="46757" y2="41311"/>
                        <a14:foregroundMark x1="51341" y1="78632" x2="51341" y2="78632"/>
                        <a14:foregroundMark x1="63246" y1="50142" x2="63246" y2="50142"/>
                        <a14:foregroundMark x1="62021" y1="37037" x2="62021" y2="37037"/>
                        <a14:foregroundMark x1="66033" y1="74644" x2="66033" y2="74644"/>
                        <a14:foregroundMark x1="72180" y1="44729" x2="72180" y2="44729"/>
                        <a14:foregroundMark x1="71347" y1="54986" x2="71347" y2="54986"/>
                        <a14:foregroundMark x1="70695" y1="61254" x2="70695" y2="61254"/>
                        <a14:foregroundMark x1="80021" y1="45299" x2="80021" y2="45299"/>
                        <a14:foregroundMark x1="79291" y1="37037" x2="79291" y2="37037"/>
                        <a14:foregroundMark x1="84136" y1="78063" x2="84136" y2="78063"/>
                        <a14:foregroundMark x1="88799" y1="58689" x2="88799" y2="58689"/>
                        <a14:foregroundMark x1="91300" y1="35043" x2="91300" y2="35043"/>
                        <a14:foregroundMark x1="93306" y1="23077" x2="93306" y2="23077"/>
                        <a14:foregroundMark x1="90258" y1="45299" x2="90258" y2="45299"/>
                        <a14:foregroundMark x1="75150" y1="23647" x2="75150" y2="23647"/>
                        <a14:foregroundMark x1="78302" y1="29345" x2="78302" y2="29345"/>
                        <a14:foregroundMark x1="55171" y1="50997" x2="55171" y2="50997"/>
                        <a14:foregroundMark x1="57202" y1="29345" x2="57202" y2="29345"/>
                        <a14:foregroundMark x1="55744" y1="44729" x2="55744" y2="44729"/>
                        <a14:foregroundMark x1="54129" y1="61823" x2="54129" y2="61823"/>
                        <a14:foregroundMark x1="54780" y1="56980" x2="54780" y2="56980"/>
                        <a14:foregroundMark x1="44699" y1="24501" x2="44699" y2="24501"/>
                        <a14:foregroundMark x1="38578" y1="69801" x2="38578" y2="69801"/>
                        <a14:foregroundMark x1="40063" y1="49573" x2="40063" y2="49573"/>
                        <a14:foregroundMark x1="39411" y1="60399" x2="39411" y2="60399"/>
                        <a14:foregroundMark x1="34384" y1="64957" x2="34384" y2="64957"/>
                        <a14:foregroundMark x1="31180" y1="25926" x2="31180" y2="25926"/>
                        <a14:foregroundMark x1="28263" y1="28775" x2="28263" y2="28775"/>
                        <a14:foregroundMark x1="64887" y1="68091" x2="64887" y2="68091"/>
                        <a14:foregroundMark x1="64209" y1="60399" x2="64209" y2="60399"/>
                      </a14:backgroundRemoval>
                    </a14:imgEffect>
                  </a14:imgLayer>
                </a14:imgProps>
              </a:ext>
            </a:extLst>
          </a:blip>
          <a:srcRect l="6103" r="72795"/>
          <a:stretch>
            <a:fillRect/>
          </a:stretch>
        </p:blipFill>
        <p:spPr>
          <a:xfrm>
            <a:off x="16450824" y="3787055"/>
            <a:ext cx="2940425" cy="1270689"/>
          </a:xfrm>
          <a:prstGeom prst="rect">
            <a:avLst/>
          </a:prstGeom>
          <a:solidFill>
            <a:schemeClr val="accent2">
              <a:lumMod val="20000"/>
              <a:lumOff val="80000"/>
            </a:schemeClr>
          </a:solidFill>
          <a:ln w="76200">
            <a:solidFill>
              <a:schemeClr val="accent2">
                <a:lumMod val="75000"/>
              </a:schemeClr>
            </a:solidFill>
          </a:ln>
        </p:spPr>
      </p:pic>
      <p:pic>
        <p:nvPicPr>
          <p:cNvPr id="10" name="Picture 9">
            <a:extLst>
              <a:ext uri="{FF2B5EF4-FFF2-40B4-BE49-F238E27FC236}">
                <a16:creationId xmlns:a16="http://schemas.microsoft.com/office/drawing/2014/main" id="{BADE850E-5C1C-5583-7E6A-5727061CED9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72" b="89744" l="6851" r="93306">
                        <a14:foregroundMark x1="6851" y1="21083" x2="6851" y2="21083"/>
                        <a14:foregroundMark x1="8075" y1="29345" x2="8075" y2="29345"/>
                        <a14:foregroundMark x1="9456" y1="52422" x2="9456" y2="52422"/>
                        <a14:foregroundMark x1="9091" y1="44729" x2="9091" y2="44729"/>
                        <a14:foregroundMark x1="10445" y1="67521" x2="10445" y2="67521"/>
                        <a14:foregroundMark x1="14691" y1="50142" x2="14691" y2="50142"/>
                        <a14:foregroundMark x1="14118" y1="59259" x2="14118" y2="59259"/>
                        <a14:foregroundMark x1="15837" y1="33618" x2="15837" y2="33618"/>
                        <a14:foregroundMark x1="19667" y1="35613" x2="19667" y2="35613"/>
                        <a14:foregroundMark x1="18911" y1="27350" x2="18911" y2="27350"/>
                        <a14:foregroundMark x1="21256" y1="61254" x2="21256" y2="61254"/>
                        <a14:foregroundMark x1="20448" y1="48148" x2="20448" y2="48148"/>
                        <a14:foregroundMark x1="22740" y1="75783" x2="22740" y2="75783"/>
                        <a14:foregroundMark x1="21829" y1="68091" x2="21829" y2="68091"/>
                        <a14:foregroundMark x1="27377" y1="41026" x2="27377" y2="41026"/>
                        <a14:foregroundMark x1="33629" y1="53846" x2="33629" y2="53846"/>
                        <a14:foregroundMark x1="32665" y1="42450" x2="32665" y2="42450"/>
                        <a14:foregroundMark x1="41469" y1="35613" x2="41469" y2="35613"/>
                        <a14:foregroundMark x1="48033" y1="55840" x2="48033" y2="55840"/>
                        <a14:foregroundMark x1="46757" y1="41311" x2="46757" y2="41311"/>
                        <a14:foregroundMark x1="51341" y1="78632" x2="51341" y2="78632"/>
                        <a14:foregroundMark x1="63246" y1="50142" x2="63246" y2="50142"/>
                        <a14:foregroundMark x1="62021" y1="37037" x2="62021" y2="37037"/>
                        <a14:foregroundMark x1="66033" y1="74644" x2="66033" y2="74644"/>
                        <a14:foregroundMark x1="72180" y1="44729" x2="72180" y2="44729"/>
                        <a14:foregroundMark x1="71347" y1="54986" x2="71347" y2="54986"/>
                        <a14:foregroundMark x1="70695" y1="61254" x2="70695" y2="61254"/>
                        <a14:foregroundMark x1="80021" y1="45299" x2="80021" y2="45299"/>
                        <a14:foregroundMark x1="79291" y1="37037" x2="79291" y2="37037"/>
                        <a14:foregroundMark x1="84136" y1="78063" x2="84136" y2="78063"/>
                        <a14:foregroundMark x1="88799" y1="58689" x2="88799" y2="58689"/>
                        <a14:foregroundMark x1="91300" y1="35043" x2="91300" y2="35043"/>
                        <a14:foregroundMark x1="93306" y1="23077" x2="93306" y2="23077"/>
                        <a14:foregroundMark x1="90258" y1="45299" x2="90258" y2="45299"/>
                        <a14:foregroundMark x1="75150" y1="23647" x2="75150" y2="23647"/>
                        <a14:foregroundMark x1="78302" y1="29345" x2="78302" y2="29345"/>
                        <a14:foregroundMark x1="55171" y1="50997" x2="55171" y2="50997"/>
                        <a14:foregroundMark x1="57202" y1="29345" x2="57202" y2="29345"/>
                        <a14:foregroundMark x1="55744" y1="44729" x2="55744" y2="44729"/>
                        <a14:foregroundMark x1="54129" y1="61823" x2="54129" y2="61823"/>
                        <a14:foregroundMark x1="54780" y1="56980" x2="54780" y2="56980"/>
                        <a14:foregroundMark x1="44699" y1="24501" x2="44699" y2="24501"/>
                        <a14:foregroundMark x1="38578" y1="69801" x2="38578" y2="69801"/>
                        <a14:foregroundMark x1="40063" y1="49573" x2="40063" y2="49573"/>
                        <a14:foregroundMark x1="39411" y1="60399" x2="39411" y2="60399"/>
                        <a14:foregroundMark x1="34384" y1="64957" x2="34384" y2="64957"/>
                        <a14:foregroundMark x1="31180" y1="25926" x2="31180" y2="25926"/>
                        <a14:foregroundMark x1="28263" y1="28775" x2="28263" y2="28775"/>
                        <a14:foregroundMark x1="64887" y1="68091" x2="64887" y2="68091"/>
                        <a14:foregroundMark x1="64209" y1="60399" x2="64209" y2="60399"/>
                      </a14:backgroundRemoval>
                    </a14:imgEffect>
                  </a14:imgLayer>
                </a14:imgProps>
              </a:ext>
            </a:extLst>
          </a:blip>
          <a:srcRect l="11654" r="67243"/>
          <a:stretch>
            <a:fillRect/>
          </a:stretch>
        </p:blipFill>
        <p:spPr>
          <a:xfrm>
            <a:off x="16450824" y="5338360"/>
            <a:ext cx="2940424" cy="1270689"/>
          </a:xfrm>
          <a:prstGeom prst="rect">
            <a:avLst/>
          </a:prstGeom>
          <a:solidFill>
            <a:schemeClr val="accent2">
              <a:lumMod val="20000"/>
              <a:lumOff val="80000"/>
            </a:schemeClr>
          </a:solidFill>
          <a:ln w="76200">
            <a:solidFill>
              <a:schemeClr val="accent2">
                <a:lumMod val="75000"/>
              </a:schemeClr>
            </a:solidFill>
          </a:ln>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23409D3-DE9F-C78A-6182-7E1343BB34FB}"/>
                  </a:ext>
                </a:extLst>
              </p:cNvPr>
              <p:cNvSpPr txBox="1"/>
              <p:nvPr/>
            </p:nvSpPr>
            <p:spPr>
              <a:xfrm>
                <a:off x="22029112" y="3995455"/>
                <a:ext cx="2686050" cy="8967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4800" i="1" dirty="0" smtClean="0">
                              <a:latin typeface="Cambria Math" panose="02040503050406030204" pitchFamily="18" charset="0"/>
                              <a:cs typeface="Arial" panose="020B0604020202020204" pitchFamily="34" charset="0"/>
                            </a:rPr>
                          </m:ctrlPr>
                        </m:sSubPr>
                        <m:e>
                          <m:r>
                            <a:rPr lang="en-US" sz="4800" i="1" dirty="0" smtClean="0">
                              <a:latin typeface="Cambria Math" panose="02040503050406030204" pitchFamily="18" charset="0"/>
                              <a:cs typeface="Arial" panose="020B0604020202020204" pitchFamily="34" charset="0"/>
                            </a:rPr>
                            <m:t>𝑤</m:t>
                          </m:r>
                        </m:e>
                        <m:sub>
                          <m:sSub>
                            <m:sSubPr>
                              <m:ctrlPr>
                                <a:rPr lang="en-US" sz="4800" b="0" i="1" dirty="0" smtClean="0">
                                  <a:latin typeface="Cambria Math" panose="02040503050406030204" pitchFamily="18" charset="0"/>
                                  <a:cs typeface="Arial" panose="020B0604020202020204" pitchFamily="34" charset="0"/>
                                </a:rPr>
                              </m:ctrlPr>
                            </m:sSubPr>
                            <m:e>
                              <m:r>
                                <a:rPr lang="en-US" sz="4800" b="0" i="1" dirty="0" smtClean="0">
                                  <a:latin typeface="Cambria Math" panose="02040503050406030204" pitchFamily="18" charset="0"/>
                                  <a:cs typeface="Arial" panose="020B0604020202020204" pitchFamily="34" charset="0"/>
                                </a:rPr>
                                <m:t>𝑝</m:t>
                              </m:r>
                            </m:e>
                            <m:sub>
                              <m:r>
                                <a:rPr lang="en-US" sz="4800" b="0" i="1" dirty="0" smtClean="0">
                                  <a:latin typeface="Cambria Math" panose="02040503050406030204" pitchFamily="18" charset="0"/>
                                  <a:cs typeface="Arial" panose="020B0604020202020204" pitchFamily="34" charset="0"/>
                                </a:rPr>
                                <m:t>1</m:t>
                              </m:r>
                            </m:sub>
                          </m:sSub>
                          <m:r>
                            <a:rPr lang="en-US" sz="4800" i="1" dirty="0" err="1">
                              <a:latin typeface="Cambria Math" panose="02040503050406030204" pitchFamily="18" charset="0"/>
                              <a:cs typeface="Arial" panose="020B0604020202020204" pitchFamily="34" charset="0"/>
                            </a:rPr>
                            <m:t>,</m:t>
                          </m:r>
                          <m:sSub>
                            <m:sSubPr>
                              <m:ctrlPr>
                                <a:rPr lang="en-US" sz="4800" b="0" i="1" dirty="0" smtClean="0">
                                  <a:latin typeface="Cambria Math" panose="02040503050406030204" pitchFamily="18" charset="0"/>
                                  <a:cs typeface="Arial" panose="020B0604020202020204" pitchFamily="34" charset="0"/>
                                </a:rPr>
                              </m:ctrlPr>
                            </m:sSubPr>
                            <m:e>
                              <m:r>
                                <a:rPr lang="en-US" sz="4800" b="0" i="1" dirty="0" smtClean="0">
                                  <a:latin typeface="Cambria Math" panose="02040503050406030204" pitchFamily="18" charset="0"/>
                                  <a:cs typeface="Arial" panose="020B0604020202020204" pitchFamily="34" charset="0"/>
                                </a:rPr>
                                <m:t>𝑠</m:t>
                              </m:r>
                            </m:e>
                            <m:sub>
                              <m:r>
                                <a:rPr lang="en-US" sz="4800" b="0" i="1" dirty="0" smtClean="0">
                                  <a:latin typeface="Cambria Math" panose="02040503050406030204" pitchFamily="18" charset="0"/>
                                  <a:cs typeface="Arial" panose="020B0604020202020204" pitchFamily="34" charset="0"/>
                                </a:rPr>
                                <m:t>1</m:t>
                              </m:r>
                            </m:sub>
                          </m:sSub>
                          <m:r>
                            <a:rPr lang="en-US" sz="4800" i="1" dirty="0" err="1">
                              <a:latin typeface="Cambria Math" panose="02040503050406030204" pitchFamily="18" charset="0"/>
                              <a:cs typeface="Arial" panose="020B0604020202020204" pitchFamily="34" charset="0"/>
                            </a:rPr>
                            <m:t>,</m:t>
                          </m:r>
                          <m:r>
                            <a:rPr lang="en-US" sz="4800" b="0" i="1" dirty="0" smtClean="0">
                              <a:latin typeface="Cambria Math" panose="02040503050406030204" pitchFamily="18" charset="0"/>
                              <a:cs typeface="Arial" panose="020B0604020202020204" pitchFamily="34" charset="0"/>
                            </a:rPr>
                            <m:t>1</m:t>
                          </m:r>
                        </m:sub>
                      </m:sSub>
                    </m:oMath>
                  </m:oMathPara>
                </a14:m>
                <a:endParaRPr lang="en-US" sz="4800">
                  <a:cs typeface="Arial" panose="020B0604020202020204" pitchFamily="34" charset="0"/>
                </a:endParaRPr>
              </a:p>
            </p:txBody>
          </p:sp>
        </mc:Choice>
        <mc:Fallback xmlns="">
          <p:sp>
            <p:nvSpPr>
              <p:cNvPr id="12" name="TextBox 11">
                <a:extLst>
                  <a:ext uri="{FF2B5EF4-FFF2-40B4-BE49-F238E27FC236}">
                    <a16:creationId xmlns:a16="http://schemas.microsoft.com/office/drawing/2014/main" id="{C23409D3-DE9F-C78A-6182-7E1343BB34FB}"/>
                  </a:ext>
                </a:extLst>
              </p:cNvPr>
              <p:cNvSpPr txBox="1">
                <a:spLocks noRot="1" noChangeAspect="1" noMove="1" noResize="1" noEditPoints="1" noAdjustHandles="1" noChangeArrowheads="1" noChangeShapeType="1" noTextEdit="1"/>
              </p:cNvSpPr>
              <p:nvPr/>
            </p:nvSpPr>
            <p:spPr>
              <a:xfrm>
                <a:off x="22029112" y="3995455"/>
                <a:ext cx="2686050" cy="896720"/>
              </a:xfrm>
              <a:prstGeom prst="rect">
                <a:avLst/>
              </a:prstGeom>
              <a:blipFill>
                <a:blip r:embed="rId11"/>
                <a:stretch>
                  <a:fillRect/>
                </a:stretch>
              </a:blipFill>
              <a:ln w="12700" cap="flat">
                <a:noFill/>
                <a:miter lim="4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80E44CE-D96B-16FB-3B62-277FB1F793C2}"/>
                  </a:ext>
                </a:extLst>
              </p:cNvPr>
              <p:cNvSpPr txBox="1"/>
              <p:nvPr/>
            </p:nvSpPr>
            <p:spPr>
              <a:xfrm>
                <a:off x="22142533" y="5596314"/>
                <a:ext cx="2686050" cy="9235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4800" i="1" dirty="0" smtClean="0">
                              <a:latin typeface="Cambria Math" panose="02040503050406030204" pitchFamily="18" charset="0"/>
                              <a:cs typeface="Arial" panose="020B0604020202020204" pitchFamily="34" charset="0"/>
                            </a:rPr>
                          </m:ctrlPr>
                        </m:sSubPr>
                        <m:e>
                          <m:r>
                            <a:rPr lang="en-US" sz="4800" i="1" dirty="0" smtClean="0">
                              <a:latin typeface="Cambria Math" panose="02040503050406030204" pitchFamily="18" charset="0"/>
                              <a:cs typeface="Arial" panose="020B0604020202020204" pitchFamily="34" charset="0"/>
                            </a:rPr>
                            <m:t>𝑤</m:t>
                          </m:r>
                        </m:e>
                        <m:sub>
                          <m:sSub>
                            <m:sSubPr>
                              <m:ctrlPr>
                                <a:rPr lang="en-US" sz="4800" i="1" dirty="0">
                                  <a:latin typeface="Cambria Math" panose="02040503050406030204" pitchFamily="18" charset="0"/>
                                  <a:cs typeface="Arial" panose="020B0604020202020204" pitchFamily="34" charset="0"/>
                                </a:rPr>
                              </m:ctrlPr>
                            </m:sSubPr>
                            <m:e>
                              <m:r>
                                <a:rPr lang="en-US" sz="4800" i="1" dirty="0">
                                  <a:latin typeface="Cambria Math" panose="02040503050406030204" pitchFamily="18" charset="0"/>
                                  <a:cs typeface="Arial" panose="020B0604020202020204" pitchFamily="34" charset="0"/>
                                </a:rPr>
                                <m:t>𝑝</m:t>
                              </m:r>
                            </m:e>
                            <m:sub>
                              <m:r>
                                <a:rPr lang="en-US" sz="4800" b="0" i="1" dirty="0" smtClean="0">
                                  <a:latin typeface="Cambria Math" panose="02040503050406030204" pitchFamily="18" charset="0"/>
                                  <a:cs typeface="Arial" panose="020B0604020202020204" pitchFamily="34" charset="0"/>
                                </a:rPr>
                                <m:t>2</m:t>
                              </m:r>
                            </m:sub>
                          </m:sSub>
                          <m:r>
                            <a:rPr lang="en-US" sz="4800" i="1" dirty="0" err="1">
                              <a:latin typeface="Cambria Math" panose="02040503050406030204" pitchFamily="18" charset="0"/>
                              <a:cs typeface="Arial" panose="020B0604020202020204" pitchFamily="34" charset="0"/>
                            </a:rPr>
                            <m:t>,</m:t>
                          </m:r>
                          <m:sSub>
                            <m:sSubPr>
                              <m:ctrlPr>
                                <a:rPr lang="en-US" sz="4800" i="1" dirty="0">
                                  <a:latin typeface="Cambria Math" panose="02040503050406030204" pitchFamily="18" charset="0"/>
                                  <a:cs typeface="Arial" panose="020B0604020202020204" pitchFamily="34" charset="0"/>
                                </a:rPr>
                              </m:ctrlPr>
                            </m:sSubPr>
                            <m:e>
                              <m:r>
                                <a:rPr lang="en-US" sz="4800" i="1" dirty="0">
                                  <a:latin typeface="Cambria Math" panose="02040503050406030204" pitchFamily="18" charset="0"/>
                                  <a:cs typeface="Arial" panose="020B0604020202020204" pitchFamily="34" charset="0"/>
                                </a:rPr>
                                <m:t>𝑠</m:t>
                              </m:r>
                            </m:e>
                            <m:sub>
                              <m:r>
                                <a:rPr lang="en-US" sz="4800" b="0" i="1" dirty="0" smtClean="0">
                                  <a:latin typeface="Cambria Math" panose="02040503050406030204" pitchFamily="18" charset="0"/>
                                  <a:cs typeface="Arial" panose="020B0604020202020204" pitchFamily="34" charset="0"/>
                                </a:rPr>
                                <m:t>2</m:t>
                              </m:r>
                            </m:sub>
                          </m:sSub>
                          <m:r>
                            <a:rPr lang="en-US" sz="4800" i="1" dirty="0" err="1">
                              <a:latin typeface="Cambria Math" panose="02040503050406030204" pitchFamily="18" charset="0"/>
                              <a:cs typeface="Arial" panose="020B0604020202020204" pitchFamily="34" charset="0"/>
                            </a:rPr>
                            <m:t>,</m:t>
                          </m:r>
                          <m:r>
                            <a:rPr lang="en-US" sz="4800" b="0" i="1" dirty="0" smtClean="0">
                              <a:latin typeface="Cambria Math" panose="02040503050406030204" pitchFamily="18" charset="0"/>
                              <a:cs typeface="Arial" panose="020B0604020202020204" pitchFamily="34" charset="0"/>
                            </a:rPr>
                            <m:t>2</m:t>
                          </m:r>
                        </m:sub>
                      </m:sSub>
                    </m:oMath>
                  </m:oMathPara>
                </a14:m>
                <a:endParaRPr lang="en-US"/>
              </a:p>
            </p:txBody>
          </p:sp>
        </mc:Choice>
        <mc:Fallback xmlns="">
          <p:sp>
            <p:nvSpPr>
              <p:cNvPr id="17" name="TextBox 16">
                <a:extLst>
                  <a:ext uri="{FF2B5EF4-FFF2-40B4-BE49-F238E27FC236}">
                    <a16:creationId xmlns:a16="http://schemas.microsoft.com/office/drawing/2014/main" id="{380E44CE-D96B-16FB-3B62-277FB1F793C2}"/>
                  </a:ext>
                </a:extLst>
              </p:cNvPr>
              <p:cNvSpPr txBox="1">
                <a:spLocks noRot="1" noChangeAspect="1" noMove="1" noResize="1" noEditPoints="1" noAdjustHandles="1" noChangeArrowheads="1" noChangeShapeType="1" noTextEdit="1"/>
              </p:cNvSpPr>
              <p:nvPr/>
            </p:nvSpPr>
            <p:spPr>
              <a:xfrm>
                <a:off x="22142533" y="5596314"/>
                <a:ext cx="2686050" cy="923523"/>
              </a:xfrm>
              <a:prstGeom prst="rect">
                <a:avLst/>
              </a:prstGeom>
              <a:blipFill>
                <a:blip r:embed="rId12"/>
                <a:stretch>
                  <a:fillRect/>
                </a:stretch>
              </a:blipFill>
              <a:ln w="12700" cap="flat">
                <a:noFill/>
                <a:miter lim="400000"/>
              </a:ln>
              <a:effectLst/>
            </p:spPr>
            <p:txBody>
              <a:bodyPr/>
              <a:lstStyle/>
              <a:p>
                <a:r>
                  <a:rPr lang="en-US">
                    <a:noFill/>
                  </a:rPr>
                  <a:t> </a:t>
                </a:r>
              </a:p>
            </p:txBody>
          </p:sp>
        </mc:Fallback>
      </mc:AlternateContent>
      <p:sp>
        <p:nvSpPr>
          <p:cNvPr id="19" name="Arrow: Right 18">
            <a:extLst>
              <a:ext uri="{FF2B5EF4-FFF2-40B4-BE49-F238E27FC236}">
                <a16:creationId xmlns:a16="http://schemas.microsoft.com/office/drawing/2014/main" id="{855AA57D-C72E-D790-7089-9DE765031F5C}"/>
              </a:ext>
            </a:extLst>
          </p:cNvPr>
          <p:cNvSpPr/>
          <p:nvPr/>
        </p:nvSpPr>
        <p:spPr>
          <a:xfrm>
            <a:off x="14366993" y="4762461"/>
            <a:ext cx="1186809" cy="861381"/>
          </a:xfrm>
          <a:prstGeom prst="rightArrow">
            <a:avLst/>
          </a:prstGeom>
          <a:solidFill>
            <a:schemeClr val="accent2">
              <a:lumMod val="20000"/>
              <a:lumOff val="80000"/>
            </a:schemeClr>
          </a:solidFill>
          <a:ln w="12700" cap="flat">
            <a:solidFill>
              <a:schemeClr val="accent2">
                <a:lumMod val="7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29" name="Picture 28">
            <a:extLst>
              <a:ext uri="{FF2B5EF4-FFF2-40B4-BE49-F238E27FC236}">
                <a16:creationId xmlns:a16="http://schemas.microsoft.com/office/drawing/2014/main" id="{BCF40ED2-128D-4CFB-F4B6-44FBD2553F2F}"/>
              </a:ext>
            </a:extLst>
          </p:cNvPr>
          <p:cNvPicPr>
            <a:picLocks noChangeAspect="1"/>
          </p:cNvPicPr>
          <p:nvPr/>
        </p:nvPicPr>
        <p:blipFill>
          <a:blip r:embed="rId13"/>
          <a:stretch>
            <a:fillRect/>
          </a:stretch>
        </p:blipFill>
        <p:spPr>
          <a:xfrm>
            <a:off x="19678650" y="4094415"/>
            <a:ext cx="2535250" cy="2382857"/>
          </a:xfrm>
          <a:prstGeom prst="rect">
            <a:avLst/>
          </a:prstGeom>
        </p:spPr>
      </p:pic>
    </p:spTree>
    <p:extLst>
      <p:ext uri="{BB962C8B-B14F-4D97-AF65-F5344CB8AC3E}">
        <p14:creationId xmlns:p14="http://schemas.microsoft.com/office/powerpoint/2010/main" val="2156938796"/>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16B9456-8C4A-49D1-8B01-996AE61B2ADC}">
  <ds:schemaRefs>
    <ds:schemaRef ds:uri="http://schemas.microsoft.com/sharepoint/v3/contenttype/forms"/>
  </ds:schemaRefs>
</ds:datastoreItem>
</file>

<file path=customXml/itemProps2.xml><?xml version="1.0" encoding="utf-8"?>
<ds:datastoreItem xmlns:ds="http://schemas.openxmlformats.org/officeDocument/2006/customXml" ds:itemID="{AF23A03A-3E65-4DF9-86DA-71BB91F0FC9A}"/>
</file>

<file path=customXml/itemProps3.xml><?xml version="1.0" encoding="utf-8"?>
<ds:datastoreItem xmlns:ds="http://schemas.openxmlformats.org/officeDocument/2006/customXml" ds:itemID="{A74636DB-780E-4A14-9EC8-36C3284043C4}">
  <ds:schemaRefs>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15</TotalTime>
  <Words>1894</Words>
  <Application>Microsoft Office PowerPoint</Application>
  <PresentationFormat>Custom</PresentationFormat>
  <Paragraphs>146</Paragraphs>
  <Slides>19</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Cambria Math</vt:lpstr>
      <vt:lpstr>Helvetica Light</vt:lpstr>
      <vt:lpstr>Helvetica Neue</vt:lpstr>
      <vt:lpstr>Wingdings</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Leslie Smith</cp:lastModifiedBy>
  <cp:revision>9</cp:revision>
  <dcterms:modified xsi:type="dcterms:W3CDTF">2026-08-08T00:53:34Z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